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147481682" r:id="rId2"/>
    <p:sldId id="2147481670" r:id="rId3"/>
    <p:sldId id="2147481665" r:id="rId4"/>
    <p:sldId id="257" r:id="rId5"/>
    <p:sldId id="2242" r:id="rId6"/>
    <p:sldId id="1856" r:id="rId7"/>
    <p:sldId id="1973" r:id="rId8"/>
    <p:sldId id="1857" r:id="rId9"/>
    <p:sldId id="1971" r:id="rId10"/>
    <p:sldId id="1863" r:id="rId11"/>
    <p:sldId id="1862" r:id="rId12"/>
    <p:sldId id="2595" r:id="rId13"/>
    <p:sldId id="1884" r:id="rId14"/>
    <p:sldId id="1899" r:id="rId15"/>
    <p:sldId id="2596" r:id="rId16"/>
    <p:sldId id="2147481678"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1C80CF-3067-4E0E-84D2-E8A8CB1DC5F1}"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10A1D63E-5BE1-4EB6-9220-AC1ECCA73A35}">
      <dgm:prSet/>
      <dgm:spPr/>
      <dgm:t>
        <a:bodyPr/>
        <a:lstStyle/>
        <a:p>
          <a:r>
            <a:rPr lang="en-US" dirty="0"/>
            <a:t>Overview Azure Regions</a:t>
          </a:r>
        </a:p>
      </dgm:t>
    </dgm:pt>
    <dgm:pt modelId="{E9D800ED-25FD-4532-A9FA-9EF282AD02CF}" type="sibTrans" cxnId="{D94EFF28-D6D4-46AE-AB96-7124D2AA7D9F}">
      <dgm:prSet/>
      <dgm:spPr/>
      <dgm:t>
        <a:bodyPr/>
        <a:lstStyle/>
        <a:p>
          <a:endParaRPr lang="en-US"/>
        </a:p>
      </dgm:t>
    </dgm:pt>
    <dgm:pt modelId="{A8CBBA17-3D5A-4603-9992-00E260E2066C}" type="parTrans" cxnId="{D94EFF28-D6D4-46AE-AB96-7124D2AA7D9F}">
      <dgm:prSet/>
      <dgm:spPr/>
      <dgm:t>
        <a:bodyPr/>
        <a:lstStyle/>
        <a:p>
          <a:endParaRPr lang="en-US"/>
        </a:p>
      </dgm:t>
    </dgm:pt>
    <dgm:pt modelId="{AD10F307-5661-4212-84D8-BF0FCE9D583C}">
      <dgm:prSet/>
      <dgm:spPr/>
      <dgm:t>
        <a:bodyPr/>
        <a:lstStyle/>
        <a:p>
          <a:r>
            <a:rPr lang="en-US" dirty="0"/>
            <a:t>Azure Subscriptions</a:t>
          </a:r>
        </a:p>
      </dgm:t>
    </dgm:pt>
    <dgm:pt modelId="{B58667CE-7CD5-4B04-8526-FA826C7C1AB2}" type="sibTrans" cxnId="{FC10BA68-2087-4F47-9BDA-44A444A77143}">
      <dgm:prSet/>
      <dgm:spPr/>
      <dgm:t>
        <a:bodyPr/>
        <a:lstStyle/>
        <a:p>
          <a:endParaRPr lang="en-US"/>
        </a:p>
      </dgm:t>
    </dgm:pt>
    <dgm:pt modelId="{5E82764E-EEF4-4544-A87C-8ADB7787F824}" type="parTrans" cxnId="{FC10BA68-2087-4F47-9BDA-44A444A77143}">
      <dgm:prSet/>
      <dgm:spPr/>
      <dgm:t>
        <a:bodyPr/>
        <a:lstStyle/>
        <a:p>
          <a:endParaRPr lang="en-US"/>
        </a:p>
      </dgm:t>
    </dgm:pt>
    <dgm:pt modelId="{6D3CA927-2262-4888-BE38-BD8538D0D27C}">
      <dgm:prSet/>
      <dgm:spPr/>
      <dgm:t>
        <a:bodyPr/>
        <a:lstStyle/>
        <a:p>
          <a:r>
            <a:rPr lang="en-US" dirty="0"/>
            <a:t>Subscription’s Types</a:t>
          </a:r>
        </a:p>
      </dgm:t>
    </dgm:pt>
    <dgm:pt modelId="{AF3A60A3-9CA1-4510-9451-6A6CD96EFC62}" type="sibTrans" cxnId="{475EF81A-4E24-459A-ACAF-0D2483B0BD7F}">
      <dgm:prSet/>
      <dgm:spPr/>
      <dgm:t>
        <a:bodyPr/>
        <a:lstStyle/>
        <a:p>
          <a:endParaRPr lang="en-US"/>
        </a:p>
      </dgm:t>
    </dgm:pt>
    <dgm:pt modelId="{61D95CC2-E602-48A2-BF1A-A0F1B2507066}" type="parTrans" cxnId="{475EF81A-4E24-459A-ACAF-0D2483B0BD7F}">
      <dgm:prSet/>
      <dgm:spPr/>
      <dgm:t>
        <a:bodyPr/>
        <a:lstStyle/>
        <a:p>
          <a:endParaRPr lang="en-US"/>
        </a:p>
      </dgm:t>
    </dgm:pt>
    <dgm:pt modelId="{F3FFB947-0F95-4218-9014-880F53816791}">
      <dgm:prSet/>
      <dgm:spPr/>
      <dgm:t>
        <a:bodyPr/>
        <a:lstStyle/>
        <a:p>
          <a:r>
            <a:rPr lang="en-US" dirty="0"/>
            <a:t>Azure Resource Hierarchy</a:t>
          </a:r>
        </a:p>
      </dgm:t>
    </dgm:pt>
    <dgm:pt modelId="{339C2E04-FA92-4DBE-B544-3A0555A63E44}" type="sibTrans" cxnId="{4AB2AFCA-F7DF-4BC8-A8A0-9B35B8DA8768}">
      <dgm:prSet/>
      <dgm:spPr/>
      <dgm:t>
        <a:bodyPr/>
        <a:lstStyle/>
        <a:p>
          <a:endParaRPr lang="en-US"/>
        </a:p>
      </dgm:t>
    </dgm:pt>
    <dgm:pt modelId="{9D43CDD4-0307-4220-A98D-E3020E009478}" type="parTrans" cxnId="{4AB2AFCA-F7DF-4BC8-A8A0-9B35B8DA8768}">
      <dgm:prSet/>
      <dgm:spPr/>
      <dgm:t>
        <a:bodyPr/>
        <a:lstStyle/>
        <a:p>
          <a:endParaRPr lang="en-US"/>
        </a:p>
      </dgm:t>
    </dgm:pt>
    <dgm:pt modelId="{1A714D55-7980-455D-820D-060D98C95A99}">
      <dgm:prSet/>
      <dgm:spPr/>
      <dgm:t>
        <a:bodyPr/>
        <a:lstStyle/>
        <a:p>
          <a:r>
            <a:rPr lang="en-US" dirty="0"/>
            <a:t>Azure Administrator tools</a:t>
          </a:r>
        </a:p>
      </dgm:t>
    </dgm:pt>
    <dgm:pt modelId="{CB28B7CC-DDB5-49EB-AFF8-16778EEEF453}" type="sibTrans" cxnId="{ACCFAF86-A82E-4336-B43D-3B2CECBC3651}">
      <dgm:prSet/>
      <dgm:spPr/>
      <dgm:t>
        <a:bodyPr/>
        <a:lstStyle/>
        <a:p>
          <a:endParaRPr lang="en-US"/>
        </a:p>
      </dgm:t>
    </dgm:pt>
    <dgm:pt modelId="{0E213F0B-65B5-4E0E-AA01-F01B6530E088}" type="parTrans" cxnId="{ACCFAF86-A82E-4336-B43D-3B2CECBC3651}">
      <dgm:prSet/>
      <dgm:spPr/>
      <dgm:t>
        <a:bodyPr/>
        <a:lstStyle/>
        <a:p>
          <a:endParaRPr lang="en-US"/>
        </a:p>
      </dgm:t>
    </dgm:pt>
    <dgm:pt modelId="{A7F2C06D-85E9-4E52-931F-D0E6B1D37EE8}">
      <dgm:prSet/>
      <dgm:spPr/>
      <dgm:t>
        <a:bodyPr/>
        <a:lstStyle/>
        <a:p>
          <a:r>
            <a:rPr lang="en-US" dirty="0"/>
            <a:t>Azure Resource Manager</a:t>
          </a:r>
        </a:p>
      </dgm:t>
    </dgm:pt>
    <dgm:pt modelId="{7FC51989-5FE9-4B9F-A199-C6BF1050BAED}" type="sibTrans" cxnId="{2C967024-85A0-4C24-8A7C-D40C160BCCDB}">
      <dgm:prSet/>
      <dgm:spPr/>
      <dgm:t>
        <a:bodyPr/>
        <a:lstStyle/>
        <a:p>
          <a:endParaRPr lang="en-US"/>
        </a:p>
      </dgm:t>
    </dgm:pt>
    <dgm:pt modelId="{D3B06654-6633-424D-ABFF-B719F27DBF1F}" type="parTrans" cxnId="{2C967024-85A0-4C24-8A7C-D40C160BCCDB}">
      <dgm:prSet/>
      <dgm:spPr/>
      <dgm:t>
        <a:bodyPr/>
        <a:lstStyle/>
        <a:p>
          <a:endParaRPr lang="en-US"/>
        </a:p>
      </dgm:t>
    </dgm:pt>
    <dgm:pt modelId="{DD7070A2-1275-4B50-A9E7-C9DCA1FDC2DD}">
      <dgm:prSet/>
      <dgm:spPr/>
      <dgm:t>
        <a:bodyPr/>
        <a:lstStyle/>
        <a:p>
          <a:r>
            <a:rPr lang="en-US" dirty="0"/>
            <a:t>Azure Walkthrough</a:t>
          </a:r>
        </a:p>
      </dgm:t>
    </dgm:pt>
    <dgm:pt modelId="{B341631A-CDDF-4BE1-B6FD-71642E55918B}" type="sibTrans" cxnId="{E27F61C5-D92C-4A40-8C6F-2A011A7F1DAA}">
      <dgm:prSet/>
      <dgm:spPr/>
      <dgm:t>
        <a:bodyPr/>
        <a:lstStyle/>
        <a:p>
          <a:endParaRPr lang="en-US"/>
        </a:p>
      </dgm:t>
    </dgm:pt>
    <dgm:pt modelId="{42FCBBE7-4B31-4BAC-A717-D2F790534E48}" type="parTrans" cxnId="{E27F61C5-D92C-4A40-8C6F-2A011A7F1DAA}">
      <dgm:prSet/>
      <dgm:spPr/>
      <dgm:t>
        <a:bodyPr/>
        <a:lstStyle/>
        <a:p>
          <a:endParaRPr lang="en-US"/>
        </a:p>
      </dgm:t>
    </dgm:pt>
    <dgm:pt modelId="{6A93C6AE-D2BE-45D5-9BE8-047A67A59306}">
      <dgm:prSet/>
      <dgm:spPr/>
      <dgm:t>
        <a:bodyPr/>
        <a:lstStyle/>
        <a:p>
          <a:r>
            <a:rPr lang="en-US" dirty="0"/>
            <a:t>Conclusion</a:t>
          </a:r>
        </a:p>
      </dgm:t>
    </dgm:pt>
    <dgm:pt modelId="{C67CCBF8-0178-4421-8A52-13277A486011}" type="sibTrans" cxnId="{BC3B9C10-F5B0-44D6-9CA9-6BDC29355D9E}">
      <dgm:prSet/>
      <dgm:spPr/>
      <dgm:t>
        <a:bodyPr/>
        <a:lstStyle/>
        <a:p>
          <a:endParaRPr lang="en-US"/>
        </a:p>
      </dgm:t>
    </dgm:pt>
    <dgm:pt modelId="{CA2FD994-8119-4FEB-A096-40C69A39D19C}" type="parTrans" cxnId="{BC3B9C10-F5B0-44D6-9CA9-6BDC29355D9E}">
      <dgm:prSet/>
      <dgm:spPr/>
      <dgm:t>
        <a:bodyPr/>
        <a:lstStyle/>
        <a:p>
          <a:endParaRPr lang="en-US"/>
        </a:p>
      </dgm:t>
    </dgm:pt>
    <dgm:pt modelId="{635026E1-34B2-4D0A-AA4C-D23635F27CC3}">
      <dgm:prSet/>
      <dgm:spPr/>
      <dgm:t>
        <a:bodyPr/>
        <a:lstStyle/>
        <a:p>
          <a:r>
            <a:rPr lang="en-US" dirty="0"/>
            <a:t>Azure Cloud Services Directory</a:t>
          </a:r>
        </a:p>
      </dgm:t>
    </dgm:pt>
    <dgm:pt modelId="{AF4DCE57-9111-4062-99F1-ACFEB9F9B1CA}" type="parTrans" cxnId="{265680A9-2FDB-46FC-8578-FB68917A4D82}">
      <dgm:prSet/>
      <dgm:spPr/>
      <dgm:t>
        <a:bodyPr/>
        <a:lstStyle/>
        <a:p>
          <a:endParaRPr lang="en-US"/>
        </a:p>
      </dgm:t>
    </dgm:pt>
    <dgm:pt modelId="{3B6DD8C1-0156-4118-8ED1-31B127926FD3}" type="sibTrans" cxnId="{265680A9-2FDB-46FC-8578-FB68917A4D82}">
      <dgm:prSet/>
      <dgm:spPr/>
      <dgm:t>
        <a:bodyPr/>
        <a:lstStyle/>
        <a:p>
          <a:endParaRPr lang="en-US"/>
        </a:p>
      </dgm:t>
    </dgm:pt>
    <dgm:pt modelId="{E447FAFA-06A9-4F6E-A43D-19C438A109A9}" type="pres">
      <dgm:prSet presAssocID="{071C80CF-3067-4E0E-84D2-E8A8CB1DC5F1}" presName="linear" presStyleCnt="0">
        <dgm:presLayoutVars>
          <dgm:animLvl val="lvl"/>
          <dgm:resizeHandles val="exact"/>
        </dgm:presLayoutVars>
      </dgm:prSet>
      <dgm:spPr/>
    </dgm:pt>
    <dgm:pt modelId="{396EE3C8-4150-4A2C-BDF2-52706AE4DF5D}" type="pres">
      <dgm:prSet presAssocID="{10A1D63E-5BE1-4EB6-9220-AC1ECCA73A35}" presName="parentText" presStyleLbl="node1" presStyleIdx="0" presStyleCnt="9">
        <dgm:presLayoutVars>
          <dgm:chMax val="0"/>
          <dgm:bulletEnabled val="1"/>
        </dgm:presLayoutVars>
      </dgm:prSet>
      <dgm:spPr/>
    </dgm:pt>
    <dgm:pt modelId="{5D63AE99-7EEE-4012-B291-60CEBF88BBEC}" type="pres">
      <dgm:prSet presAssocID="{E9D800ED-25FD-4532-A9FA-9EF282AD02CF}" presName="spacer" presStyleCnt="0"/>
      <dgm:spPr/>
    </dgm:pt>
    <dgm:pt modelId="{17A84670-37C8-43CF-A22A-8AC82A23B53E}" type="pres">
      <dgm:prSet presAssocID="{AD10F307-5661-4212-84D8-BF0FCE9D583C}" presName="parentText" presStyleLbl="node1" presStyleIdx="1" presStyleCnt="9">
        <dgm:presLayoutVars>
          <dgm:chMax val="0"/>
          <dgm:bulletEnabled val="1"/>
        </dgm:presLayoutVars>
      </dgm:prSet>
      <dgm:spPr/>
    </dgm:pt>
    <dgm:pt modelId="{8EF98070-F918-48FC-8913-CDD1A4DA3C11}" type="pres">
      <dgm:prSet presAssocID="{B58667CE-7CD5-4B04-8526-FA826C7C1AB2}" presName="spacer" presStyleCnt="0"/>
      <dgm:spPr/>
    </dgm:pt>
    <dgm:pt modelId="{D8C2337C-C60B-43DB-8405-70E79D6A37D9}" type="pres">
      <dgm:prSet presAssocID="{6D3CA927-2262-4888-BE38-BD8538D0D27C}" presName="parentText" presStyleLbl="node1" presStyleIdx="2" presStyleCnt="9">
        <dgm:presLayoutVars>
          <dgm:chMax val="0"/>
          <dgm:bulletEnabled val="1"/>
        </dgm:presLayoutVars>
      </dgm:prSet>
      <dgm:spPr/>
    </dgm:pt>
    <dgm:pt modelId="{3DC7B85D-41F4-439F-BF47-35E88185804D}" type="pres">
      <dgm:prSet presAssocID="{AF3A60A3-9CA1-4510-9451-6A6CD96EFC62}" presName="spacer" presStyleCnt="0"/>
      <dgm:spPr/>
    </dgm:pt>
    <dgm:pt modelId="{B16F8ACA-00B5-40F8-9CCE-EA975416433C}" type="pres">
      <dgm:prSet presAssocID="{F3FFB947-0F95-4218-9014-880F53816791}" presName="parentText" presStyleLbl="node1" presStyleIdx="3" presStyleCnt="9">
        <dgm:presLayoutVars>
          <dgm:chMax val="0"/>
          <dgm:bulletEnabled val="1"/>
        </dgm:presLayoutVars>
      </dgm:prSet>
      <dgm:spPr/>
    </dgm:pt>
    <dgm:pt modelId="{D958D454-0F36-4E24-A982-2DB78064B0BB}" type="pres">
      <dgm:prSet presAssocID="{339C2E04-FA92-4DBE-B544-3A0555A63E44}" presName="spacer" presStyleCnt="0"/>
      <dgm:spPr/>
    </dgm:pt>
    <dgm:pt modelId="{E8F484AF-5E5E-47B2-B7D5-19FD6B644F59}" type="pres">
      <dgm:prSet presAssocID="{1A714D55-7980-455D-820D-060D98C95A99}" presName="parentText" presStyleLbl="node1" presStyleIdx="4" presStyleCnt="9">
        <dgm:presLayoutVars>
          <dgm:chMax val="0"/>
          <dgm:bulletEnabled val="1"/>
        </dgm:presLayoutVars>
      </dgm:prSet>
      <dgm:spPr/>
    </dgm:pt>
    <dgm:pt modelId="{01A63099-8525-4FBD-A4D3-C7C4367046C6}" type="pres">
      <dgm:prSet presAssocID="{CB28B7CC-DDB5-49EB-AFF8-16778EEEF453}" presName="spacer" presStyleCnt="0"/>
      <dgm:spPr/>
    </dgm:pt>
    <dgm:pt modelId="{839A8BAC-4E88-4BE8-82E5-D37660BA2579}" type="pres">
      <dgm:prSet presAssocID="{A7F2C06D-85E9-4E52-931F-D0E6B1D37EE8}" presName="parentText" presStyleLbl="node1" presStyleIdx="5" presStyleCnt="9">
        <dgm:presLayoutVars>
          <dgm:chMax val="0"/>
          <dgm:bulletEnabled val="1"/>
        </dgm:presLayoutVars>
      </dgm:prSet>
      <dgm:spPr/>
    </dgm:pt>
    <dgm:pt modelId="{BF6D20CA-F34E-45C8-A1E0-A618B4753F95}" type="pres">
      <dgm:prSet presAssocID="{7FC51989-5FE9-4B9F-A199-C6BF1050BAED}" presName="spacer" presStyleCnt="0"/>
      <dgm:spPr/>
    </dgm:pt>
    <dgm:pt modelId="{DA639914-4FC3-4051-9F96-5BC8616F5C04}" type="pres">
      <dgm:prSet presAssocID="{DD7070A2-1275-4B50-A9E7-C9DCA1FDC2DD}" presName="parentText" presStyleLbl="node1" presStyleIdx="6" presStyleCnt="9">
        <dgm:presLayoutVars>
          <dgm:chMax val="0"/>
          <dgm:bulletEnabled val="1"/>
        </dgm:presLayoutVars>
      </dgm:prSet>
      <dgm:spPr/>
    </dgm:pt>
    <dgm:pt modelId="{0438EF33-163B-424B-AFA3-6E3BA6C9AD6B}" type="pres">
      <dgm:prSet presAssocID="{B341631A-CDDF-4BE1-B6FD-71642E55918B}" presName="spacer" presStyleCnt="0"/>
      <dgm:spPr/>
    </dgm:pt>
    <dgm:pt modelId="{C355439C-D874-4C5A-8803-43D60ED2B0B2}" type="pres">
      <dgm:prSet presAssocID="{635026E1-34B2-4D0A-AA4C-D23635F27CC3}" presName="parentText" presStyleLbl="node1" presStyleIdx="7" presStyleCnt="9">
        <dgm:presLayoutVars>
          <dgm:chMax val="0"/>
          <dgm:bulletEnabled val="1"/>
        </dgm:presLayoutVars>
      </dgm:prSet>
      <dgm:spPr/>
    </dgm:pt>
    <dgm:pt modelId="{2AC1637E-C0E5-4C92-9A31-E622C58FBBED}" type="pres">
      <dgm:prSet presAssocID="{3B6DD8C1-0156-4118-8ED1-31B127926FD3}" presName="spacer" presStyleCnt="0"/>
      <dgm:spPr/>
    </dgm:pt>
    <dgm:pt modelId="{8206AE02-FE82-4C8C-82D0-01DEA1E5570A}" type="pres">
      <dgm:prSet presAssocID="{6A93C6AE-D2BE-45D5-9BE8-047A67A59306}" presName="parentText" presStyleLbl="node1" presStyleIdx="8" presStyleCnt="9">
        <dgm:presLayoutVars>
          <dgm:chMax val="0"/>
          <dgm:bulletEnabled val="1"/>
        </dgm:presLayoutVars>
      </dgm:prSet>
      <dgm:spPr/>
    </dgm:pt>
  </dgm:ptLst>
  <dgm:cxnLst>
    <dgm:cxn modelId="{36716F10-2BB5-404D-9F85-F8C79A309992}" type="presOf" srcId="{F3FFB947-0F95-4218-9014-880F53816791}" destId="{B16F8ACA-00B5-40F8-9CCE-EA975416433C}" srcOrd="0" destOrd="0" presId="urn:microsoft.com/office/officeart/2005/8/layout/vList2"/>
    <dgm:cxn modelId="{BC3B9C10-F5B0-44D6-9CA9-6BDC29355D9E}" srcId="{071C80CF-3067-4E0E-84D2-E8A8CB1DC5F1}" destId="{6A93C6AE-D2BE-45D5-9BE8-047A67A59306}" srcOrd="8" destOrd="0" parTransId="{CA2FD994-8119-4FEB-A096-40C69A39D19C}" sibTransId="{C67CCBF8-0178-4421-8A52-13277A486011}"/>
    <dgm:cxn modelId="{475EF81A-4E24-459A-ACAF-0D2483B0BD7F}" srcId="{071C80CF-3067-4E0E-84D2-E8A8CB1DC5F1}" destId="{6D3CA927-2262-4888-BE38-BD8538D0D27C}" srcOrd="2" destOrd="0" parTransId="{61D95CC2-E602-48A2-BF1A-A0F1B2507066}" sibTransId="{AF3A60A3-9CA1-4510-9451-6A6CD96EFC62}"/>
    <dgm:cxn modelId="{89CE071B-329B-4263-A065-9E720A0F9AD8}" type="presOf" srcId="{10A1D63E-5BE1-4EB6-9220-AC1ECCA73A35}" destId="{396EE3C8-4150-4A2C-BDF2-52706AE4DF5D}" srcOrd="0" destOrd="0" presId="urn:microsoft.com/office/officeart/2005/8/layout/vList2"/>
    <dgm:cxn modelId="{2C967024-85A0-4C24-8A7C-D40C160BCCDB}" srcId="{071C80CF-3067-4E0E-84D2-E8A8CB1DC5F1}" destId="{A7F2C06D-85E9-4E52-931F-D0E6B1D37EE8}" srcOrd="5" destOrd="0" parTransId="{D3B06654-6633-424D-ABFF-B719F27DBF1F}" sibTransId="{7FC51989-5FE9-4B9F-A199-C6BF1050BAED}"/>
    <dgm:cxn modelId="{D94EFF28-D6D4-46AE-AB96-7124D2AA7D9F}" srcId="{071C80CF-3067-4E0E-84D2-E8A8CB1DC5F1}" destId="{10A1D63E-5BE1-4EB6-9220-AC1ECCA73A35}" srcOrd="0" destOrd="0" parTransId="{A8CBBA17-3D5A-4603-9992-00E260E2066C}" sibTransId="{E9D800ED-25FD-4532-A9FA-9EF282AD02CF}"/>
    <dgm:cxn modelId="{CBDC3432-56F2-462E-BD9B-092CE74BF644}" type="presOf" srcId="{AD10F307-5661-4212-84D8-BF0FCE9D583C}" destId="{17A84670-37C8-43CF-A22A-8AC82A23B53E}" srcOrd="0" destOrd="0" presId="urn:microsoft.com/office/officeart/2005/8/layout/vList2"/>
    <dgm:cxn modelId="{EFEFC545-C855-4002-8BFE-B391F7DDA37A}" type="presOf" srcId="{6A93C6AE-D2BE-45D5-9BE8-047A67A59306}" destId="{8206AE02-FE82-4C8C-82D0-01DEA1E5570A}" srcOrd="0" destOrd="0" presId="urn:microsoft.com/office/officeart/2005/8/layout/vList2"/>
    <dgm:cxn modelId="{FC10BA68-2087-4F47-9BDA-44A444A77143}" srcId="{071C80CF-3067-4E0E-84D2-E8A8CB1DC5F1}" destId="{AD10F307-5661-4212-84D8-BF0FCE9D583C}" srcOrd="1" destOrd="0" parTransId="{5E82764E-EEF4-4544-A87C-8ADB7787F824}" sibTransId="{B58667CE-7CD5-4B04-8526-FA826C7C1AB2}"/>
    <dgm:cxn modelId="{1781786B-7A07-4928-ADA6-AB55DBB08274}" type="presOf" srcId="{DD7070A2-1275-4B50-A9E7-C9DCA1FDC2DD}" destId="{DA639914-4FC3-4051-9F96-5BC8616F5C04}" srcOrd="0" destOrd="0" presId="urn:microsoft.com/office/officeart/2005/8/layout/vList2"/>
    <dgm:cxn modelId="{ACCFAF86-A82E-4336-B43D-3B2CECBC3651}" srcId="{071C80CF-3067-4E0E-84D2-E8A8CB1DC5F1}" destId="{1A714D55-7980-455D-820D-060D98C95A99}" srcOrd="4" destOrd="0" parTransId="{0E213F0B-65B5-4E0E-AA01-F01B6530E088}" sibTransId="{CB28B7CC-DDB5-49EB-AFF8-16778EEEF453}"/>
    <dgm:cxn modelId="{FA50AA8A-8F25-45C7-A93F-25F017BB6095}" type="presOf" srcId="{6D3CA927-2262-4888-BE38-BD8538D0D27C}" destId="{D8C2337C-C60B-43DB-8405-70E79D6A37D9}" srcOrd="0" destOrd="0" presId="urn:microsoft.com/office/officeart/2005/8/layout/vList2"/>
    <dgm:cxn modelId="{842FD69B-7BB5-4C4E-8C2E-0E77B2A49BB2}" type="presOf" srcId="{A7F2C06D-85E9-4E52-931F-D0E6B1D37EE8}" destId="{839A8BAC-4E88-4BE8-82E5-D37660BA2579}" srcOrd="0" destOrd="0" presId="urn:microsoft.com/office/officeart/2005/8/layout/vList2"/>
    <dgm:cxn modelId="{97E80CA8-97A1-4DA4-A24A-40BEAB941343}" type="presOf" srcId="{635026E1-34B2-4D0A-AA4C-D23635F27CC3}" destId="{C355439C-D874-4C5A-8803-43D60ED2B0B2}" srcOrd="0" destOrd="0" presId="urn:microsoft.com/office/officeart/2005/8/layout/vList2"/>
    <dgm:cxn modelId="{265680A9-2FDB-46FC-8578-FB68917A4D82}" srcId="{071C80CF-3067-4E0E-84D2-E8A8CB1DC5F1}" destId="{635026E1-34B2-4D0A-AA4C-D23635F27CC3}" srcOrd="7" destOrd="0" parTransId="{AF4DCE57-9111-4062-99F1-ACFEB9F9B1CA}" sibTransId="{3B6DD8C1-0156-4118-8ED1-31B127926FD3}"/>
    <dgm:cxn modelId="{722738BD-DEA6-4BA8-8E1B-1C7945C861BA}" type="presOf" srcId="{1A714D55-7980-455D-820D-060D98C95A99}" destId="{E8F484AF-5E5E-47B2-B7D5-19FD6B644F59}" srcOrd="0" destOrd="0" presId="urn:microsoft.com/office/officeart/2005/8/layout/vList2"/>
    <dgm:cxn modelId="{E27F61C5-D92C-4A40-8C6F-2A011A7F1DAA}" srcId="{071C80CF-3067-4E0E-84D2-E8A8CB1DC5F1}" destId="{DD7070A2-1275-4B50-A9E7-C9DCA1FDC2DD}" srcOrd="6" destOrd="0" parTransId="{42FCBBE7-4B31-4BAC-A717-D2F790534E48}" sibTransId="{B341631A-CDDF-4BE1-B6FD-71642E55918B}"/>
    <dgm:cxn modelId="{4AB2AFCA-F7DF-4BC8-A8A0-9B35B8DA8768}" srcId="{071C80CF-3067-4E0E-84D2-E8A8CB1DC5F1}" destId="{F3FFB947-0F95-4218-9014-880F53816791}" srcOrd="3" destOrd="0" parTransId="{9D43CDD4-0307-4220-A98D-E3020E009478}" sibTransId="{339C2E04-FA92-4DBE-B544-3A0555A63E44}"/>
    <dgm:cxn modelId="{10424ED7-CE9D-46E0-8CEA-BAE537501A8B}" type="presOf" srcId="{071C80CF-3067-4E0E-84D2-E8A8CB1DC5F1}" destId="{E447FAFA-06A9-4F6E-A43D-19C438A109A9}" srcOrd="0" destOrd="0" presId="urn:microsoft.com/office/officeart/2005/8/layout/vList2"/>
    <dgm:cxn modelId="{5388E6B5-0AE4-4FF7-835C-7B9EF13159AB}" type="presParOf" srcId="{E447FAFA-06A9-4F6E-A43D-19C438A109A9}" destId="{396EE3C8-4150-4A2C-BDF2-52706AE4DF5D}" srcOrd="0" destOrd="0" presId="urn:microsoft.com/office/officeart/2005/8/layout/vList2"/>
    <dgm:cxn modelId="{209E1CE4-AB00-449E-8445-7F16FD09D757}" type="presParOf" srcId="{E447FAFA-06A9-4F6E-A43D-19C438A109A9}" destId="{5D63AE99-7EEE-4012-B291-60CEBF88BBEC}" srcOrd="1" destOrd="0" presId="urn:microsoft.com/office/officeart/2005/8/layout/vList2"/>
    <dgm:cxn modelId="{A4D85EED-283D-419C-A43B-8A76D0976423}" type="presParOf" srcId="{E447FAFA-06A9-4F6E-A43D-19C438A109A9}" destId="{17A84670-37C8-43CF-A22A-8AC82A23B53E}" srcOrd="2" destOrd="0" presId="urn:microsoft.com/office/officeart/2005/8/layout/vList2"/>
    <dgm:cxn modelId="{C47AAEEE-34F6-40CA-8430-8CA0A7719BA1}" type="presParOf" srcId="{E447FAFA-06A9-4F6E-A43D-19C438A109A9}" destId="{8EF98070-F918-48FC-8913-CDD1A4DA3C11}" srcOrd="3" destOrd="0" presId="urn:microsoft.com/office/officeart/2005/8/layout/vList2"/>
    <dgm:cxn modelId="{9F354FD4-5B7C-4591-9ABD-D044E092493B}" type="presParOf" srcId="{E447FAFA-06A9-4F6E-A43D-19C438A109A9}" destId="{D8C2337C-C60B-43DB-8405-70E79D6A37D9}" srcOrd="4" destOrd="0" presId="urn:microsoft.com/office/officeart/2005/8/layout/vList2"/>
    <dgm:cxn modelId="{EFA24746-5FF8-4B65-80EC-4AEA00FFC872}" type="presParOf" srcId="{E447FAFA-06A9-4F6E-A43D-19C438A109A9}" destId="{3DC7B85D-41F4-439F-BF47-35E88185804D}" srcOrd="5" destOrd="0" presId="urn:microsoft.com/office/officeart/2005/8/layout/vList2"/>
    <dgm:cxn modelId="{54CD5A1D-4DAF-409D-9D98-3B1F125150B3}" type="presParOf" srcId="{E447FAFA-06A9-4F6E-A43D-19C438A109A9}" destId="{B16F8ACA-00B5-40F8-9CCE-EA975416433C}" srcOrd="6" destOrd="0" presId="urn:microsoft.com/office/officeart/2005/8/layout/vList2"/>
    <dgm:cxn modelId="{FF1A3E3F-D677-4136-93B7-116A2EFA4DA9}" type="presParOf" srcId="{E447FAFA-06A9-4F6E-A43D-19C438A109A9}" destId="{D958D454-0F36-4E24-A982-2DB78064B0BB}" srcOrd="7" destOrd="0" presId="urn:microsoft.com/office/officeart/2005/8/layout/vList2"/>
    <dgm:cxn modelId="{9EE533D1-065F-45C3-8CFA-3917E4953590}" type="presParOf" srcId="{E447FAFA-06A9-4F6E-A43D-19C438A109A9}" destId="{E8F484AF-5E5E-47B2-B7D5-19FD6B644F59}" srcOrd="8" destOrd="0" presId="urn:microsoft.com/office/officeart/2005/8/layout/vList2"/>
    <dgm:cxn modelId="{AAF6302A-E7FC-4D87-B29E-C6DDC79F8FD1}" type="presParOf" srcId="{E447FAFA-06A9-4F6E-A43D-19C438A109A9}" destId="{01A63099-8525-4FBD-A4D3-C7C4367046C6}" srcOrd="9" destOrd="0" presId="urn:microsoft.com/office/officeart/2005/8/layout/vList2"/>
    <dgm:cxn modelId="{69ABCF08-7426-4769-A46D-50CCE4DC9E60}" type="presParOf" srcId="{E447FAFA-06A9-4F6E-A43D-19C438A109A9}" destId="{839A8BAC-4E88-4BE8-82E5-D37660BA2579}" srcOrd="10" destOrd="0" presId="urn:microsoft.com/office/officeart/2005/8/layout/vList2"/>
    <dgm:cxn modelId="{C39E770A-ACCB-45E4-AF38-96F7DF5D3719}" type="presParOf" srcId="{E447FAFA-06A9-4F6E-A43D-19C438A109A9}" destId="{BF6D20CA-F34E-45C8-A1E0-A618B4753F95}" srcOrd="11" destOrd="0" presId="urn:microsoft.com/office/officeart/2005/8/layout/vList2"/>
    <dgm:cxn modelId="{DACFC87B-2CFD-41E1-837D-B06F38022B35}" type="presParOf" srcId="{E447FAFA-06A9-4F6E-A43D-19C438A109A9}" destId="{DA639914-4FC3-4051-9F96-5BC8616F5C04}" srcOrd="12" destOrd="0" presId="urn:microsoft.com/office/officeart/2005/8/layout/vList2"/>
    <dgm:cxn modelId="{FE29D7E9-C770-4C99-AC5C-C82B8177F29A}" type="presParOf" srcId="{E447FAFA-06A9-4F6E-A43D-19C438A109A9}" destId="{0438EF33-163B-424B-AFA3-6E3BA6C9AD6B}" srcOrd="13" destOrd="0" presId="urn:microsoft.com/office/officeart/2005/8/layout/vList2"/>
    <dgm:cxn modelId="{4D54E79C-0895-449C-9F8B-5DF1A4CD903F}" type="presParOf" srcId="{E447FAFA-06A9-4F6E-A43D-19C438A109A9}" destId="{C355439C-D874-4C5A-8803-43D60ED2B0B2}" srcOrd="14" destOrd="0" presId="urn:microsoft.com/office/officeart/2005/8/layout/vList2"/>
    <dgm:cxn modelId="{856E3C22-1F76-456A-96E5-43E9810B086C}" type="presParOf" srcId="{E447FAFA-06A9-4F6E-A43D-19C438A109A9}" destId="{2AC1637E-C0E5-4C92-9A31-E622C58FBBED}" srcOrd="15" destOrd="0" presId="urn:microsoft.com/office/officeart/2005/8/layout/vList2"/>
    <dgm:cxn modelId="{B3038397-1FBF-4D0F-9235-EE12D28A1680}" type="presParOf" srcId="{E447FAFA-06A9-4F6E-A43D-19C438A109A9}" destId="{8206AE02-FE82-4C8C-82D0-01DEA1E5570A}" srcOrd="16" destOrd="0" presId="urn:microsoft.com/office/officeart/2005/8/layout/vList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EE3C8-4150-4A2C-BDF2-52706AE4DF5D}">
      <dsp:nvSpPr>
        <dsp:cNvPr id="0" name=""/>
        <dsp:cNvSpPr/>
      </dsp:nvSpPr>
      <dsp:spPr>
        <a:xfrm>
          <a:off x="0" y="76379"/>
          <a:ext cx="4874999" cy="540540"/>
        </a:xfrm>
        <a:prstGeom prst="roundRect">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Overview Azure Regions</a:t>
          </a:r>
        </a:p>
      </dsp:txBody>
      <dsp:txXfrm>
        <a:off x="26387" y="102766"/>
        <a:ext cx="4822225" cy="487766"/>
      </dsp:txXfrm>
    </dsp:sp>
    <dsp:sp modelId="{17A84670-37C8-43CF-A22A-8AC82A23B53E}">
      <dsp:nvSpPr>
        <dsp:cNvPr id="0" name=""/>
        <dsp:cNvSpPr/>
      </dsp:nvSpPr>
      <dsp:spPr>
        <a:xfrm>
          <a:off x="0" y="680279"/>
          <a:ext cx="4874999" cy="540540"/>
        </a:xfrm>
        <a:prstGeom prst="roundRect">
          <a:avLst/>
        </a:prstGeom>
        <a:solidFill>
          <a:schemeClr val="accent1">
            <a:shade val="80000"/>
            <a:hueOff val="68200"/>
            <a:satOff val="-7112"/>
            <a:lumOff val="477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Azure Subscriptions</a:t>
          </a:r>
        </a:p>
      </dsp:txBody>
      <dsp:txXfrm>
        <a:off x="26387" y="706666"/>
        <a:ext cx="4822225" cy="487766"/>
      </dsp:txXfrm>
    </dsp:sp>
    <dsp:sp modelId="{D8C2337C-C60B-43DB-8405-70E79D6A37D9}">
      <dsp:nvSpPr>
        <dsp:cNvPr id="0" name=""/>
        <dsp:cNvSpPr/>
      </dsp:nvSpPr>
      <dsp:spPr>
        <a:xfrm>
          <a:off x="0" y="1284179"/>
          <a:ext cx="4874999" cy="540540"/>
        </a:xfrm>
        <a:prstGeom prst="roundRect">
          <a:avLst/>
        </a:prstGeom>
        <a:solidFill>
          <a:schemeClr val="accent1">
            <a:shade val="80000"/>
            <a:hueOff val="136400"/>
            <a:satOff val="-14223"/>
            <a:lumOff val="955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Subscription’s Types</a:t>
          </a:r>
        </a:p>
      </dsp:txBody>
      <dsp:txXfrm>
        <a:off x="26387" y="1310566"/>
        <a:ext cx="4822225" cy="487766"/>
      </dsp:txXfrm>
    </dsp:sp>
    <dsp:sp modelId="{B16F8ACA-00B5-40F8-9CCE-EA975416433C}">
      <dsp:nvSpPr>
        <dsp:cNvPr id="0" name=""/>
        <dsp:cNvSpPr/>
      </dsp:nvSpPr>
      <dsp:spPr>
        <a:xfrm>
          <a:off x="0" y="1888079"/>
          <a:ext cx="4874999" cy="540540"/>
        </a:xfrm>
        <a:prstGeom prst="roundRect">
          <a:avLst/>
        </a:prstGeom>
        <a:solidFill>
          <a:schemeClr val="accent1">
            <a:shade val="80000"/>
            <a:hueOff val="204599"/>
            <a:satOff val="-21335"/>
            <a:lumOff val="1433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Azure Resource Hierarchy</a:t>
          </a:r>
        </a:p>
      </dsp:txBody>
      <dsp:txXfrm>
        <a:off x="26387" y="1914466"/>
        <a:ext cx="4822225" cy="487766"/>
      </dsp:txXfrm>
    </dsp:sp>
    <dsp:sp modelId="{E8F484AF-5E5E-47B2-B7D5-19FD6B644F59}">
      <dsp:nvSpPr>
        <dsp:cNvPr id="0" name=""/>
        <dsp:cNvSpPr/>
      </dsp:nvSpPr>
      <dsp:spPr>
        <a:xfrm>
          <a:off x="0" y="2491980"/>
          <a:ext cx="4874999" cy="540540"/>
        </a:xfrm>
        <a:prstGeom prst="roundRect">
          <a:avLst/>
        </a:prstGeom>
        <a:solidFill>
          <a:schemeClr val="accent1">
            <a:shade val="80000"/>
            <a:hueOff val="272799"/>
            <a:satOff val="-28446"/>
            <a:lumOff val="1911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Azure Administrator tools</a:t>
          </a:r>
        </a:p>
      </dsp:txBody>
      <dsp:txXfrm>
        <a:off x="26387" y="2518367"/>
        <a:ext cx="4822225" cy="487766"/>
      </dsp:txXfrm>
    </dsp:sp>
    <dsp:sp modelId="{839A8BAC-4E88-4BE8-82E5-D37660BA2579}">
      <dsp:nvSpPr>
        <dsp:cNvPr id="0" name=""/>
        <dsp:cNvSpPr/>
      </dsp:nvSpPr>
      <dsp:spPr>
        <a:xfrm>
          <a:off x="0" y="3095880"/>
          <a:ext cx="4874999" cy="540540"/>
        </a:xfrm>
        <a:prstGeom prst="roundRect">
          <a:avLst/>
        </a:prstGeom>
        <a:solidFill>
          <a:schemeClr val="accent1">
            <a:shade val="80000"/>
            <a:hueOff val="340999"/>
            <a:satOff val="-35558"/>
            <a:lumOff val="2388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Azure Resource Manager</a:t>
          </a:r>
        </a:p>
      </dsp:txBody>
      <dsp:txXfrm>
        <a:off x="26387" y="3122267"/>
        <a:ext cx="4822225" cy="487766"/>
      </dsp:txXfrm>
    </dsp:sp>
    <dsp:sp modelId="{DA639914-4FC3-4051-9F96-5BC8616F5C04}">
      <dsp:nvSpPr>
        <dsp:cNvPr id="0" name=""/>
        <dsp:cNvSpPr/>
      </dsp:nvSpPr>
      <dsp:spPr>
        <a:xfrm>
          <a:off x="0" y="3699780"/>
          <a:ext cx="4874999" cy="540540"/>
        </a:xfrm>
        <a:prstGeom prst="roundRect">
          <a:avLst/>
        </a:prstGeom>
        <a:solidFill>
          <a:schemeClr val="accent1">
            <a:shade val="80000"/>
            <a:hueOff val="409199"/>
            <a:satOff val="-42669"/>
            <a:lumOff val="2866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Azure Walkthrough</a:t>
          </a:r>
        </a:p>
      </dsp:txBody>
      <dsp:txXfrm>
        <a:off x="26387" y="3726167"/>
        <a:ext cx="4822225" cy="487766"/>
      </dsp:txXfrm>
    </dsp:sp>
    <dsp:sp modelId="{C355439C-D874-4C5A-8803-43D60ED2B0B2}">
      <dsp:nvSpPr>
        <dsp:cNvPr id="0" name=""/>
        <dsp:cNvSpPr/>
      </dsp:nvSpPr>
      <dsp:spPr>
        <a:xfrm>
          <a:off x="0" y="4303680"/>
          <a:ext cx="4874999" cy="540540"/>
        </a:xfrm>
        <a:prstGeom prst="roundRect">
          <a:avLst/>
        </a:prstGeom>
        <a:solidFill>
          <a:schemeClr val="accent1">
            <a:shade val="80000"/>
            <a:hueOff val="477399"/>
            <a:satOff val="-49780"/>
            <a:lumOff val="3344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Azure Cloud Services Directory</a:t>
          </a:r>
        </a:p>
      </dsp:txBody>
      <dsp:txXfrm>
        <a:off x="26387" y="4330067"/>
        <a:ext cx="4822225" cy="487766"/>
      </dsp:txXfrm>
    </dsp:sp>
    <dsp:sp modelId="{8206AE02-FE82-4C8C-82D0-01DEA1E5570A}">
      <dsp:nvSpPr>
        <dsp:cNvPr id="0" name=""/>
        <dsp:cNvSpPr/>
      </dsp:nvSpPr>
      <dsp:spPr>
        <a:xfrm>
          <a:off x="0" y="4907580"/>
          <a:ext cx="4874999" cy="540540"/>
        </a:xfrm>
        <a:prstGeom prst="roundRect">
          <a:avLst/>
        </a:prstGeom>
        <a:solidFill>
          <a:schemeClr val="accent1">
            <a:shade val="80000"/>
            <a:hueOff val="545598"/>
            <a:satOff val="-56892"/>
            <a:lumOff val="382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Conclusion</a:t>
          </a:r>
        </a:p>
      </dsp:txBody>
      <dsp:txXfrm>
        <a:off x="26387" y="4933967"/>
        <a:ext cx="4822225" cy="4877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841FFF-E688-49D0-A9D6-EDDDF5D5C592}" type="datetimeFigureOut">
              <a:rPr lang="en-US" smtClean="0"/>
              <a:t>2024-07-20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E73630-B8B3-40A0-A7C8-8F5E375142FD}" type="slidenum">
              <a:rPr lang="en-US" smtClean="0"/>
              <a:t>‹#›</a:t>
            </a:fld>
            <a:endParaRPr lang="en-US"/>
          </a:p>
        </p:txBody>
      </p:sp>
    </p:spTree>
    <p:extLst>
      <p:ext uri="{BB962C8B-B14F-4D97-AF65-F5344CB8AC3E}">
        <p14:creationId xmlns:p14="http://schemas.microsoft.com/office/powerpoint/2010/main" val="522491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was automatically generated by PowerPoint Copilot based on content found in this document:
https://klayytech-my.sharepoint.com/personal/eadel_klayytech_com/Documents/Discussion%20on%20Career%20Path%20and%20Cloud%20Strategy.docx
AI-generated content may be incorrect.</a:t>
            </a:r>
          </a:p>
        </p:txBody>
      </p:sp>
      <p:sp>
        <p:nvSpPr>
          <p:cNvPr id="4" name="Slide Number Placeholder 3"/>
          <p:cNvSpPr>
            <a:spLocks noGrp="1"/>
          </p:cNvSpPr>
          <p:nvPr>
            <p:ph type="sldNum" sz="quarter" idx="5"/>
          </p:nvPr>
        </p:nvSpPr>
        <p:spPr/>
        <p:txBody>
          <a:bodyPr/>
          <a:lstStyle/>
          <a:p>
            <a:fld id="{9906E6B1-C5B5-41C4-BC1E-CF5808FD60E7}" type="slidenum">
              <a:rPr lang="en-US" smtClean="0"/>
              <a:t>1</a:t>
            </a:fld>
            <a:endParaRPr lang="en-US"/>
          </a:p>
        </p:txBody>
      </p:sp>
    </p:spTree>
    <p:extLst>
      <p:ext uri="{BB962C8B-B14F-4D97-AF65-F5344CB8AC3E}">
        <p14:creationId xmlns:p14="http://schemas.microsoft.com/office/powerpoint/2010/main" val="492191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Azure usage charges </a:t>
            </a:r>
            <a:r>
              <a:rPr lang="en-IE" sz="900" b="0" i="0" u="none" strike="noStrike" kern="1200" dirty="0">
                <a:solidFill>
                  <a:schemeClr val="tx1"/>
                </a:solidFill>
                <a:effectLst/>
                <a:latin typeface="Segoe UI Light" pitchFamily="34" charset="0"/>
                <a:ea typeface="+mn-ea"/>
                <a:cs typeface="+mn-cs"/>
              </a:rPr>
              <a:t>- </a:t>
            </a:r>
            <a:r>
              <a:rPr lang="en-IE" u="sng" dirty="0"/>
              <a:t>https://docs.microsoft.com/azure/billing/billing-understand-your-invoice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u="sng" kern="1200" dirty="0">
              <a:solidFill>
                <a:schemeClr val="tx1"/>
              </a:solidFill>
              <a:effectLst/>
              <a:latin typeface="Segoe UI Light" pitchFamily="34" charset="0"/>
              <a:ea typeface="+mn-ea"/>
              <a:cs typeface="+mn-cs"/>
            </a:endParaRPr>
          </a:p>
          <a:p>
            <a:pPr marL="0" indent="0">
              <a:buNone/>
            </a:pPr>
            <a:r>
              <a:rPr lang="en-IE" sz="2800" dirty="0"/>
              <a:t>There are </a:t>
            </a:r>
            <a:r>
              <a:rPr lang="en-IE" sz="2800" dirty="0">
                <a:solidFill>
                  <a:schemeClr val="accent4"/>
                </a:solidFill>
              </a:rPr>
              <a:t>six </a:t>
            </a:r>
            <a:r>
              <a:rPr lang="en-IE" sz="2800" dirty="0"/>
              <a:t>primary factors affecting costs:</a:t>
            </a:r>
          </a:p>
          <a:p>
            <a:r>
              <a:rPr lang="en-IE" sz="2800" b="1" dirty="0"/>
              <a:t>Resource Type</a:t>
            </a:r>
            <a:r>
              <a:rPr lang="en-IE" sz="2800" dirty="0"/>
              <a:t>: Costs are resource-specific, so the usage that a meter tracks and the number of meters associated with a resource depend on the resource type.</a:t>
            </a:r>
          </a:p>
          <a:p>
            <a:r>
              <a:rPr lang="en-IE" sz="2800" b="1" dirty="0"/>
              <a:t>Services</a:t>
            </a:r>
            <a:r>
              <a:rPr lang="en-IE" sz="2800" dirty="0"/>
              <a:t>: Azure usage rates and billing periods can differ between Enterprise, Web Direct, and CSP customers.</a:t>
            </a:r>
          </a:p>
          <a:p>
            <a:r>
              <a:rPr lang="en-IE" sz="2800" b="1" dirty="0"/>
              <a:t>Location</a:t>
            </a:r>
            <a:r>
              <a:rPr lang="en-IE" sz="2800" dirty="0"/>
              <a:t>: The Azure infrastructure is globally distributed, and usage costs might vary between locations that offer Azure products, services, and resources.</a:t>
            </a:r>
          </a:p>
          <a:p>
            <a:pPr>
              <a:lnSpc>
                <a:spcPct val="100000"/>
              </a:lnSpc>
              <a:spcAft>
                <a:spcPts val="0"/>
              </a:spcAft>
            </a:pPr>
            <a:r>
              <a:rPr lang="en-IE" sz="2800" b="1" dirty="0">
                <a:latin typeface="Segoe UI Light"/>
                <a:cs typeface="Segoe UI Light"/>
              </a:rPr>
              <a:t>Bandwidth: </a:t>
            </a:r>
            <a:r>
              <a:rPr lang="en-US" sz="2800" dirty="0">
                <a:latin typeface="Segoe UI Light"/>
                <a:cs typeface="Segoe UI Light"/>
              </a:rPr>
              <a:t>Some inbound data transfers are free, such as data going into Azure datacenters. For outbound data transfers, such as data going out of Azure datacenters, pricing is based on Zones. </a:t>
            </a:r>
            <a:endParaRPr lang="en-IE" sz="2800" dirty="0">
              <a:latin typeface="Segoe UI Light"/>
              <a:cs typeface="Segoe UI Light"/>
            </a:endParaRPr>
          </a:p>
          <a:p>
            <a:r>
              <a:rPr lang="en-IE" sz="2800" b="1" dirty="0">
                <a:latin typeface="Segoe UI Light"/>
                <a:cs typeface="Segoe UI Light"/>
              </a:rPr>
              <a:t>Azure Reservations:  </a:t>
            </a:r>
            <a:r>
              <a:rPr lang="en-IE" sz="2800" dirty="0">
                <a:latin typeface="Segoe UI Light"/>
                <a:cs typeface="Segoe UI Light"/>
              </a:rPr>
              <a:t>Azure Reservations allow you to prepay for one-year or three-years of virtual machine or SQL Database compute capacity. Pre-paying will allow you to get a discount on the resources you use. Azure reservations can significantly reduce your virtual machine or SQL database compute costs — up to 72 percent on pay-as-you-go prices with one-year or three-year upfront commitment. Reservations provide a billing discount and don't affect the runtime state of your virtual machines or SQL databases.</a:t>
            </a:r>
          </a:p>
          <a:p>
            <a:r>
              <a:rPr lang="en-IE" sz="2800" b="1" dirty="0">
                <a:latin typeface="Segoe UI Light"/>
                <a:cs typeface="Segoe UI Light"/>
              </a:rPr>
              <a:t>Azure Hybrid Benefit:  </a:t>
            </a:r>
            <a:r>
              <a:rPr lang="en-IE" sz="2800" dirty="0">
                <a:latin typeface="Segoe UI Light"/>
                <a:cs typeface="Segoe UI Light"/>
              </a:rPr>
              <a:t>If you already have Windows Server or SQL Server licenses in your on-premises deployments, you can use the Azure Hybrid Benefit program to save in Azure. With the Windows Server benefit, each license covers the cost of the OS (up to two virtual machines), and you only pay for base compute costs. You can use existing SQL Server licenses to save up to 55 percent on vCore-based SQL Database options. Options include SQL Server in Azure Virtual Machines and SQL Server Integration Services.</a:t>
            </a:r>
          </a:p>
          <a:p>
            <a:endParaRPr lang="en-IE" sz="2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2024-07-20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Quick overview of the administrator tools. There are separate Learn modules for the tools.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Portal Overview - https://docs.microsoft.com/azure/azure-portal/azure-portal-overview</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Overview of Azure Cloud Shell - https://docs.microsoft.com/azure/cloud-shell/overview</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Get started with Azure PowerShell - https://docs.microsoft.com/powershell/azure/get-started-azureps?view=azps-4.3.0</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Get started with Azure CLI - https://docs.microsoft.com/cli/azure/get-started-with-azure-cli?view=azure-cli-latest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0230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ARM templates? - https://docs.microsoft.com/azure/azure-resource-manager/templates/overview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2024-07-20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28865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Understand the structure and syntax of ARM templates - https://docs.microsoft.com/azure/azure-resource-manager/templates/template-syntax</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12724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https://learn.microsoft.com/training/modules/describe-features-tools-manage-deploy-azure-resources/4-describe-azure-resource-manager-azure-arm-templates</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Provides a management layer that enables you to create, update, and delete resources in your Azure subscription.</a:t>
            </a:r>
          </a:p>
          <a:p>
            <a:pPr marL="457200" indent="-457200">
              <a:buFont typeface="Arial" panose="020B0604020202020204" pitchFamily="34" charset="0"/>
              <a:buChar char="•"/>
            </a:pPr>
            <a:r>
              <a:rPr lang="en-US" dirty="0"/>
              <a:t>Create, configure, manage and delete resources and resource groups.</a:t>
            </a:r>
          </a:p>
          <a:p>
            <a:pPr marL="457200" indent="-457200">
              <a:buFont typeface="Arial" panose="020B0604020202020204" pitchFamily="34" charset="0"/>
              <a:buChar char="•"/>
            </a:pPr>
            <a:r>
              <a:rPr lang="en-US" dirty="0"/>
              <a:t>Organizes resources.</a:t>
            </a:r>
          </a:p>
          <a:p>
            <a:pPr marL="457200" indent="-457200">
              <a:buFont typeface="Arial" panose="020B0604020202020204" pitchFamily="34" charset="0"/>
              <a:buChar char="•"/>
            </a:pPr>
            <a:r>
              <a:rPr lang="en-US" dirty="0"/>
              <a:t>Controls access and resources.</a:t>
            </a:r>
          </a:p>
          <a:p>
            <a:pPr marL="457200" indent="-457200">
              <a:buFont typeface="Arial" panose="020B0604020202020204" pitchFamily="34" charset="0"/>
              <a:buChar char="•"/>
            </a:pPr>
            <a:r>
              <a:rPr lang="en-US" dirty="0"/>
              <a:t>Automates using different tools and SDKs.</a:t>
            </a:r>
          </a:p>
          <a:p>
            <a:pPr marL="457200" indent="-457200">
              <a:buFont typeface="Arial" panose="020B0604020202020204" pitchFamily="34" charset="0"/>
              <a:buChar char="•"/>
            </a:pPr>
            <a:r>
              <a:rPr lang="en-US" sz="1000" dirty="0"/>
              <a:t>Stores layouts in JSON files.</a:t>
            </a:r>
          </a:p>
          <a:p>
            <a:endParaRPr lang="en-IE" dirty="0"/>
          </a:p>
          <a:p>
            <a:r>
              <a:rPr lang="en-IE" dirty="0"/>
              <a:t>You can view more details about Azure Resource Manager at </a:t>
            </a:r>
            <a:r>
              <a:rPr lang="en-IE" u="sng" dirty="0"/>
              <a:t>https://learn.microsoft.com/azure/azure-resource-manager/</a:t>
            </a:r>
          </a:p>
          <a:p>
            <a:endParaRPr lang="en-IE" u="sng"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we'll be discussing our cloud strategy roadmap. This will outline our plans for implementing cloud technology in our organization.
Original Content:
• What is My Cloud Strategy Roadmap?
</a:t>
            </a:r>
          </a:p>
        </p:txBody>
      </p:sp>
      <p:sp>
        <p:nvSpPr>
          <p:cNvPr id="4" name="Slide Number Placeholder 3"/>
          <p:cNvSpPr>
            <a:spLocks noGrp="1"/>
          </p:cNvSpPr>
          <p:nvPr>
            <p:ph type="sldNum" sz="quarter" idx="5"/>
          </p:nvPr>
        </p:nvSpPr>
        <p:spPr/>
        <p:txBody>
          <a:bodyPr/>
          <a:lstStyle/>
          <a:p>
            <a:fld id="{9906E6B1-C5B5-41C4-BC1E-CF5808FD60E7}" type="slidenum">
              <a:rPr lang="en-US" smtClean="0"/>
              <a:t>16</a:t>
            </a:fld>
            <a:endParaRPr lang="en-US"/>
          </a:p>
        </p:txBody>
      </p:sp>
    </p:spTree>
    <p:extLst>
      <p:ext uri="{BB962C8B-B14F-4D97-AF65-F5344CB8AC3E}">
        <p14:creationId xmlns:p14="http://schemas.microsoft.com/office/powerpoint/2010/main" val="189662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concludes the presentation.
Original Content:
Conclusion
</a:t>
            </a:r>
          </a:p>
        </p:txBody>
      </p:sp>
      <p:sp>
        <p:nvSpPr>
          <p:cNvPr id="4" name="Slide Number Placeholder 3"/>
          <p:cNvSpPr>
            <a:spLocks noGrp="1"/>
          </p:cNvSpPr>
          <p:nvPr>
            <p:ph type="sldNum" sz="quarter" idx="5"/>
          </p:nvPr>
        </p:nvSpPr>
        <p:spPr/>
        <p:txBody>
          <a:bodyPr/>
          <a:lstStyle/>
          <a:p>
            <a:fld id="{9906E6B1-C5B5-41C4-BC1E-CF5808FD60E7}" type="slidenum">
              <a:rPr lang="en-US" smtClean="0"/>
              <a:t>17</a:t>
            </a:fld>
            <a:endParaRPr lang="en-US"/>
          </a:p>
        </p:txBody>
      </p:sp>
    </p:spTree>
    <p:extLst>
      <p:ext uri="{BB962C8B-B14F-4D97-AF65-F5344CB8AC3E}">
        <p14:creationId xmlns:p14="http://schemas.microsoft.com/office/powerpoint/2010/main" val="281703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lists the different technical and non-technical roles in the field of cloud computing. Technical roles include Cloud Developer, Cloud Administrator, Cloud Engineer, Cloud Support Engineer, Cloud DevOps Engineer, Cloud SysOps Engineer, Cloud Security Engineer, and Cloud Architect. Non-technical roles are also available in the field.
Original Content:
·         TECHNICAL ROLES:
o   Cloud Developer:
o   Cloud Administrator:
o   Cloud Engineer:
o   Cloud Support Engineer:
o   Cloud DevOps Engineer:
o   Cloud SysOps Engineer:
o   Cloud Security Engineer:
o   Cloud Architect:
·         NON-TECHNICAL ROLES:
</a:t>
            </a:r>
          </a:p>
        </p:txBody>
      </p:sp>
      <p:sp>
        <p:nvSpPr>
          <p:cNvPr id="4" name="Slide Number Placeholder 3"/>
          <p:cNvSpPr>
            <a:spLocks noGrp="1"/>
          </p:cNvSpPr>
          <p:nvPr>
            <p:ph type="sldNum" sz="quarter" idx="5"/>
          </p:nvPr>
        </p:nvSpPr>
        <p:spPr/>
        <p:txBody>
          <a:bodyPr/>
          <a:lstStyle/>
          <a:p>
            <a:fld id="{9906E6B1-C5B5-41C4-BC1E-CF5808FD60E7}" type="slidenum">
              <a:rPr lang="en-US" smtClean="0"/>
              <a:t>2</a:t>
            </a:fld>
            <a:endParaRPr lang="en-US"/>
          </a:p>
        </p:txBody>
      </p:sp>
    </p:spTree>
    <p:extLst>
      <p:ext uri="{BB962C8B-B14F-4D97-AF65-F5344CB8AC3E}">
        <p14:creationId xmlns:p14="http://schemas.microsoft.com/office/powerpoint/2010/main" val="71277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Agenda
* Job Titles vs Job Roles vs Skills
* Job Titles Hierarchy
* Cloud Roles
    * Technical Roles
    * Non-Technical Roles
    * Tech-Savvy Roles
* 7 Essential Skills
* Cloud Career (Certification) Path
    * AWS Certifications
    * Microsoft Certifications
    * GCP Certifications
* Study vs Exam Pass vs Experience
* Vendor (Partner) Side or Client Side
* What is My Cloud Strategy Roadmap?
* Conclusion
</a:t>
            </a:r>
          </a:p>
        </p:txBody>
      </p:sp>
      <p:sp>
        <p:nvSpPr>
          <p:cNvPr id="4" name="Slide Number Placeholder 3"/>
          <p:cNvSpPr>
            <a:spLocks noGrp="1"/>
          </p:cNvSpPr>
          <p:nvPr>
            <p:ph type="sldNum" sz="quarter" idx="5"/>
          </p:nvPr>
        </p:nvSpPr>
        <p:spPr/>
        <p:txBody>
          <a:bodyPr/>
          <a:lstStyle/>
          <a:p>
            <a:fld id="{9906E6B1-C5B5-41C4-BC1E-CF5808FD60E7}" type="slidenum">
              <a:rPr lang="en-US" smtClean="0"/>
              <a:t>4</a:t>
            </a:fld>
            <a:endParaRPr lang="en-US"/>
          </a:p>
        </p:txBody>
      </p:sp>
    </p:spTree>
    <p:extLst>
      <p:ext uri="{BB962C8B-B14F-4D97-AF65-F5344CB8AC3E}">
        <p14:creationId xmlns:p14="http://schemas.microsoft.com/office/powerpoint/2010/main" val="292853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ea typeface="+mn-ea"/>
                <a:cs typeface="+mn-cs"/>
              </a:rPr>
              <a:t>A list of regions and their locations is available at </a:t>
            </a:r>
            <a:r>
              <a:rPr lang="en-IE" sz="900" u="sng" dirty="0"/>
              <a:t>https://azure.microsoft.com/global-infrastructure/locations/</a:t>
            </a:r>
          </a:p>
          <a:p>
            <a:endParaRPr lang="en-IE" sz="900" u="sng" dirty="0"/>
          </a:p>
          <a:p>
            <a:r>
              <a:rPr lang="en-IE" sz="900" u="none" dirty="0"/>
              <a:t>Here is a link to the list of regional pairs: https://learn.microsoft.com/azure/reliability/cross-region-replication-azure#azure-cross-region-replication-pairings-for-all-geographies</a:t>
            </a:r>
          </a:p>
          <a:p>
            <a:endParaRPr lang="en-IE" sz="900" u="none" dirty="0"/>
          </a:p>
          <a:p>
            <a:r>
              <a:rPr lang="en-IE" sz="900" u="none" dirty="0"/>
              <a:t>Microsoft datacenters animation - https://datacenters.microsoft.com/globe/explore</a:t>
            </a:r>
          </a:p>
          <a:p>
            <a:endParaRPr lang="en-IE" sz="900" u="none" dirty="0"/>
          </a:p>
          <a:p>
            <a:r>
              <a:rPr lang="en-IE" sz="900" u="none" dirty="0"/>
              <a:t>Virtual </a:t>
            </a:r>
            <a:r>
              <a:rPr lang="en-US" sz="900" u="none" noProof="0" dirty="0"/>
              <a:t>datacenter</a:t>
            </a:r>
            <a:r>
              <a:rPr lang="en-IE" sz="900" u="none" dirty="0"/>
              <a:t> tour - https://datacenters.microsoft.com/globe/explore/datacenter</a:t>
            </a:r>
            <a:endParaRPr lang="en-IE" sz="900" u="sng"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2024-07-20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856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ea typeface="+mn-ea"/>
                <a:cs typeface="+mn-cs"/>
              </a:rPr>
              <a:t>*Clarification on the last bullet - </a:t>
            </a:r>
            <a:r>
              <a:rPr lang="en-US" sz="900" b="0" i="0" dirty="0" err="1">
                <a:effectLst/>
                <a:latin typeface="Segoe UI VSS (Regular)"/>
              </a:rPr>
              <a:t>OnlyiIdentities</a:t>
            </a:r>
            <a:r>
              <a:rPr lang="en-US" sz="900" b="0" i="0" dirty="0">
                <a:effectLst/>
                <a:latin typeface="Segoe UI VSS (Regular)"/>
              </a:rPr>
              <a:t> in Microsoft Entra ID or in a directory that is trusted by Entra ID (such as a work or school organization) can create a Subscription.  For example, Account Owner role can be used to create a Subscription in an Enterprise Agreement.</a:t>
            </a:r>
            <a:endParaRPr lang="en-US" sz="2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Create an additional Azure subscription - https://docs.microsoft.com/azure/cost-management-billing/manage/create-subscription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Change your Azure subscription to a different offer - https://docs.microsoft.com/azure/cost-management-billing/manage/switch-azure-offer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rPr>
              <a:t>Subscription considerations and recommendations - https://learn.microsoft.com/azure/cloud-adoption-framework/ready/landing-zone/design-area/resource-org-subscriptions</a:t>
            </a:r>
            <a:br>
              <a:rPr lang="en-US" sz="1800" dirty="0">
                <a:effectLst/>
                <a:latin typeface="Segoe UI" panose="020B0502040204020203" pitchFamily="34" charset="0"/>
              </a:rPr>
            </a:br>
            <a:br>
              <a:rPr lang="en-US" sz="1800" dirty="0">
                <a:effectLst/>
                <a:latin typeface="Segoe UI" panose="020B0502040204020203" pitchFamily="34" charset="0"/>
              </a:rPr>
            </a:br>
            <a:r>
              <a:rPr lang="en-US" sz="4400" b="0" i="0" dirty="0">
                <a:solidFill>
                  <a:srgbClr val="161616"/>
                </a:solidFill>
                <a:effectLst/>
                <a:latin typeface="Segoe UI" panose="020B0502040204020203" pitchFamily="34" charset="0"/>
              </a:rPr>
              <a:t>Organize and manage multiple Azure subscriptions </a:t>
            </a:r>
            <a:r>
              <a:rPr lang="en-US" sz="4400" b="1" i="0" dirty="0">
                <a:solidFill>
                  <a:srgbClr val="161616"/>
                </a:solidFill>
                <a:effectLst/>
                <a:latin typeface="Segoe UI" panose="020B0502040204020203" pitchFamily="34" charset="0"/>
              </a:rPr>
              <a:t>- </a:t>
            </a:r>
            <a:r>
              <a:rPr lang="en-US" sz="1800" dirty="0">
                <a:effectLst/>
                <a:latin typeface="Segoe UI" panose="020B0502040204020203" pitchFamily="34" charset="0"/>
              </a:rPr>
              <a:t>https://learn.microsoft.com/azure/cloud-adoption-framework/ready/azure-best-practices/organize-subscriptions</a:t>
            </a: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 Do you know how many subscriptions your organization has?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2024-07-20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4934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card information is used for identity verification only. You won’t be charged for any services until you upgrade.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2024-07-20 4:51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70610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Subscription decision guide - https://docs.microsoft.com/azure/cloud-adoption-framework/decision-guides/subscriptions/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Segoe UI" panose="020B0502040204020203" pitchFamily="34" charset="0"/>
              </a:rPr>
              <a:t>Explore flexible purchasing options for Azure - https://azure.microsoft.com/pricing/purchase-options/</a:t>
            </a:r>
            <a:endParaRPr lang="en-US" dirty="0"/>
          </a:p>
          <a:p>
            <a:endParaRPr lang="en-US" dirty="0"/>
          </a:p>
          <a:p>
            <a:r>
              <a:rPr lang="en-US" dirty="0"/>
              <a:t>✔️ Which subscription model are you most interested in?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2024-07-20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8386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ea typeface="+mn-ea"/>
                <a:cs typeface="+mn-cs"/>
              </a:rPr>
              <a:t>Create management groups for resource organization and management - https://docs.microsoft.com/azure/governance/management-groups/create</a:t>
            </a:r>
          </a:p>
          <a:p>
            <a:endParaRPr lang="en-US" sz="900" kern="1200" dirty="0">
              <a:solidFill>
                <a:schemeClr val="tx1"/>
              </a:solidFill>
              <a:effectLst/>
              <a:ea typeface="+mn-ea"/>
              <a:cs typeface="+mn-cs"/>
            </a:endParaRPr>
          </a:p>
          <a:p>
            <a:r>
              <a:rPr lang="en-US" sz="900" kern="1200" dirty="0">
                <a:solidFill>
                  <a:schemeClr val="tx1"/>
                </a:solidFill>
                <a:effectLst/>
                <a:ea typeface="+mn-ea"/>
                <a:cs typeface="+mn-cs"/>
              </a:rPr>
              <a:t>Manage your resources with management groups - https://docs.microsoft.com/azure/governance/management-groups/manage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2024-07-20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ea typeface="+mn-ea"/>
                <a:cs typeface="+mn-cs"/>
              </a:rPr>
              <a:t>Resource naming and tagging decision guide - https://docs.microsoft.com/azure/cloud-adoption-framework/decision-guides/resource-tagging	</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 If you need to create a lot of tags you will want to do that programmatically. You can use PowerShell or the CLI.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2024-07-20 4:51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1639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B16A-4483-3330-2DBC-4033DA10B9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6D0ED8-7C62-D319-DBF6-798114E5D8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403425-7498-E708-96DE-9EACF67AB8A0}"/>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5" name="Footer Placeholder 4">
            <a:extLst>
              <a:ext uri="{FF2B5EF4-FFF2-40B4-BE49-F238E27FC236}">
                <a16:creationId xmlns:a16="http://schemas.microsoft.com/office/drawing/2014/main" id="{7AD033E7-7A27-0F12-6931-89B789734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F8A44-90FA-FCF4-861A-BAD2A85AEC60}"/>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932414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6C78-0D0D-E8B0-4546-208DAB3371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9180FE-E194-9058-BA34-CA97EA52DA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7B11C-BA3F-11A0-F21D-5908206A8F1D}"/>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5" name="Footer Placeholder 4">
            <a:extLst>
              <a:ext uri="{FF2B5EF4-FFF2-40B4-BE49-F238E27FC236}">
                <a16:creationId xmlns:a16="http://schemas.microsoft.com/office/drawing/2014/main" id="{026D29D9-60EE-53D6-53C3-91714E276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995BB-F9CF-5F52-3C2F-A2EC06D1190E}"/>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1529566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A0D9AD-9368-7A14-2CA4-52AB4F0EBB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AA164C-CCE3-9675-4FDD-F28BD71647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07A7F-8A8D-5438-BC58-4D1A689DD9C7}"/>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5" name="Footer Placeholder 4">
            <a:extLst>
              <a:ext uri="{FF2B5EF4-FFF2-40B4-BE49-F238E27FC236}">
                <a16:creationId xmlns:a16="http://schemas.microsoft.com/office/drawing/2014/main" id="{E36C87B9-AE62-A347-AD01-B8AC79BEE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5A2A4-E51F-741B-AAE1-AB437DF3E145}"/>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195304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6574953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28255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2054-12BB-85BD-4C18-C40AE791A3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38D560-1B62-273D-6B6F-B05C65B571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BC127-DA6F-14EB-4A33-B30C1058FE7E}"/>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5" name="Footer Placeholder 4">
            <a:extLst>
              <a:ext uri="{FF2B5EF4-FFF2-40B4-BE49-F238E27FC236}">
                <a16:creationId xmlns:a16="http://schemas.microsoft.com/office/drawing/2014/main" id="{10F8C112-249B-D49C-4249-80E0D836C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0E145-C566-7D56-C63D-F1784618A0C9}"/>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959512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13B2-61E1-C2FC-72CF-A6EF22EFF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F1BDB4-3DFE-5D34-4152-7AD703EAE9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C1F4E1-3209-28A0-61D8-B25347373A77}"/>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5" name="Footer Placeholder 4">
            <a:extLst>
              <a:ext uri="{FF2B5EF4-FFF2-40B4-BE49-F238E27FC236}">
                <a16:creationId xmlns:a16="http://schemas.microsoft.com/office/drawing/2014/main" id="{44DC5C61-66F6-7EF4-98BF-D91D7D002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7C315-B257-D3AC-D968-8C311C88C65E}"/>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1285910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E7F6-A2CC-EE9F-656D-54CED904E1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4285A5-867F-E589-DEC9-A92CBAB4FA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CCDCDF-4957-384E-C555-85C14AC3E5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87F689-2A79-AE14-2463-DD35D3DA1AB8}"/>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6" name="Footer Placeholder 5">
            <a:extLst>
              <a:ext uri="{FF2B5EF4-FFF2-40B4-BE49-F238E27FC236}">
                <a16:creationId xmlns:a16="http://schemas.microsoft.com/office/drawing/2014/main" id="{C28C5EB7-69DA-B8E8-B95E-2FB029EEEF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B68BC-218E-707F-E1A5-1F66B4D4CD07}"/>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11316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6806-4B3E-CA9C-F47E-1FCC9BCB7D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7F724C-DEAF-5D8C-1253-6C023C476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B7060A-CF4C-80ED-6F2D-54AA0DCABD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251E95-B2BE-5BE7-05EB-AB39D0934C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65CA58-4936-20BF-0B27-C64503A5CD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7D8CB3-E965-705E-F91E-22007D771713}"/>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8" name="Footer Placeholder 7">
            <a:extLst>
              <a:ext uri="{FF2B5EF4-FFF2-40B4-BE49-F238E27FC236}">
                <a16:creationId xmlns:a16="http://schemas.microsoft.com/office/drawing/2014/main" id="{8813F63F-A105-010F-DD03-6BB688DD8E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34A27A-3003-D87D-9DBB-6CF155D1E2B2}"/>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1132012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87932-26E1-D0C0-6086-20C9477CD1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EDD8B3-1EF2-B734-2600-4F9CB4C6D267}"/>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4" name="Footer Placeholder 3">
            <a:extLst>
              <a:ext uri="{FF2B5EF4-FFF2-40B4-BE49-F238E27FC236}">
                <a16:creationId xmlns:a16="http://schemas.microsoft.com/office/drawing/2014/main" id="{34D144F9-EE9A-B581-8B10-7C25F39ADB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B3951B-AFF2-2D2A-0ED7-5CDD44103330}"/>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1090364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832521-F247-8F7F-5F28-CD8599DE7BAB}"/>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3" name="Footer Placeholder 2">
            <a:extLst>
              <a:ext uri="{FF2B5EF4-FFF2-40B4-BE49-F238E27FC236}">
                <a16:creationId xmlns:a16="http://schemas.microsoft.com/office/drawing/2014/main" id="{2ED2FB4D-7399-7258-FFD3-058893C3E5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C6FCEE-AEE3-6B26-CB4C-C978F4035DFA}"/>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2291610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D943-750F-F99D-2330-F8F0F52D9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FBCE04-AE0D-9D4F-2B2C-A708401C9A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D98AD7-E9A9-AAE2-9E9A-1B852EA27E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745400-5CB1-0485-225C-50EE36EFCFFB}"/>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6" name="Footer Placeholder 5">
            <a:extLst>
              <a:ext uri="{FF2B5EF4-FFF2-40B4-BE49-F238E27FC236}">
                <a16:creationId xmlns:a16="http://schemas.microsoft.com/office/drawing/2014/main" id="{29F279CD-A4D7-A477-D882-D3EC563F3A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ADC46A-551A-95DC-9E7C-A26D6CEBAA2E}"/>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2218625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B38B-F735-8140-2F62-F6217E8421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B4F61B-192B-1041-BAF5-5928C8CCE1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FB2F25-3F01-CD96-5E35-3E73217427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8D1AD9-4D36-5C9D-999B-E3733DC58536}"/>
              </a:ext>
            </a:extLst>
          </p:cNvPr>
          <p:cNvSpPr>
            <a:spLocks noGrp="1"/>
          </p:cNvSpPr>
          <p:nvPr>
            <p:ph type="dt" sz="half" idx="10"/>
          </p:nvPr>
        </p:nvSpPr>
        <p:spPr/>
        <p:txBody>
          <a:bodyPr/>
          <a:lstStyle/>
          <a:p>
            <a:fld id="{06225FD0-A365-45AB-97D6-6F323255F7A0}" type="datetimeFigureOut">
              <a:rPr lang="en-US" smtClean="0"/>
              <a:t>2024-07-20</a:t>
            </a:fld>
            <a:endParaRPr lang="en-US"/>
          </a:p>
        </p:txBody>
      </p:sp>
      <p:sp>
        <p:nvSpPr>
          <p:cNvPr id="6" name="Footer Placeholder 5">
            <a:extLst>
              <a:ext uri="{FF2B5EF4-FFF2-40B4-BE49-F238E27FC236}">
                <a16:creationId xmlns:a16="http://schemas.microsoft.com/office/drawing/2014/main" id="{70756172-530B-C22D-1866-350F7E2161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648F83-47FA-3F67-4F1F-91FEAB42B603}"/>
              </a:ext>
            </a:extLst>
          </p:cNvPr>
          <p:cNvSpPr>
            <a:spLocks noGrp="1"/>
          </p:cNvSpPr>
          <p:nvPr>
            <p:ph type="sldNum" sz="quarter" idx="12"/>
          </p:nvPr>
        </p:nvSpPr>
        <p:spPr/>
        <p:txBody>
          <a:bodyPr/>
          <a:lstStyle/>
          <a:p>
            <a:fld id="{796582CB-579C-4CE2-9FB7-612CC1BCA6AD}" type="slidenum">
              <a:rPr lang="en-US" smtClean="0"/>
              <a:t>‹#›</a:t>
            </a:fld>
            <a:endParaRPr lang="en-US"/>
          </a:p>
        </p:txBody>
      </p:sp>
    </p:spTree>
    <p:extLst>
      <p:ext uri="{BB962C8B-B14F-4D97-AF65-F5344CB8AC3E}">
        <p14:creationId xmlns:p14="http://schemas.microsoft.com/office/powerpoint/2010/main" val="4016433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44FE48-1CFB-8036-37E1-70AF09D56E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68E44A-9501-21BB-37E9-A98CAB1C32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023AC-AD9E-ED50-4DBB-70208C354D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225FD0-A365-45AB-97D6-6F323255F7A0}" type="datetimeFigureOut">
              <a:rPr lang="en-US" smtClean="0"/>
              <a:t>2024-07-20</a:t>
            </a:fld>
            <a:endParaRPr lang="en-US"/>
          </a:p>
        </p:txBody>
      </p:sp>
      <p:sp>
        <p:nvSpPr>
          <p:cNvPr id="5" name="Footer Placeholder 4">
            <a:extLst>
              <a:ext uri="{FF2B5EF4-FFF2-40B4-BE49-F238E27FC236}">
                <a16:creationId xmlns:a16="http://schemas.microsoft.com/office/drawing/2014/main" id="{E07BF3CE-B55D-E278-5973-53CA9B1BE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86420A-012A-2596-020D-6B1ED193F7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6582CB-579C-4CE2-9FB7-612CC1BCA6AD}" type="slidenum">
              <a:rPr lang="en-US" smtClean="0"/>
              <a:t>‹#›</a:t>
            </a:fld>
            <a:endParaRPr lang="en-US"/>
          </a:p>
        </p:txBody>
      </p:sp>
    </p:spTree>
    <p:extLst>
      <p:ext uri="{BB962C8B-B14F-4D97-AF65-F5344CB8AC3E}">
        <p14:creationId xmlns:p14="http://schemas.microsoft.com/office/powerpoint/2010/main" val="1695369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azure/azure-resource-manager/templates/template-syntax"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5.png"/><Relationship Id="rId10" Type="http://schemas.openxmlformats.org/officeDocument/2006/relationships/hyperlink" Target="https://www.flickr.com/photos/137713708@N03/23778637103" TargetMode="External"/><Relationship Id="rId4" Type="http://schemas.openxmlformats.org/officeDocument/2006/relationships/image" Target="../media/image20.png"/><Relationship Id="rId9" Type="http://schemas.microsoft.com/office/2007/relationships/hdphoto" Target="../media/hdphoto5.wdp"/></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4.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linkedin.com/groups/9806371/" TargetMode="External"/><Relationship Id="rId11" Type="http://schemas.openxmlformats.org/officeDocument/2006/relationships/image" Target="../media/image6.png"/><Relationship Id="rId5" Type="http://schemas.openxmlformats.org/officeDocument/2006/relationships/hyperlink" Target="https://chat.whatsapp.com/CgVTolHVU3e7csp0hKFQAn" TargetMode="External"/><Relationship Id="rId10" Type="http://schemas.microsoft.com/office/2007/relationships/hdphoto" Target="../media/hdphoto3.wdp"/><Relationship Id="rId4" Type="http://schemas.openxmlformats.org/officeDocument/2006/relationships/hyperlink" Target="https://youtube.com/@CloudLearningZone" TargetMode="External"/><Relationship Id="rId9" Type="http://schemas.openxmlformats.org/officeDocument/2006/relationships/image" Target="../media/image5.png"/><Relationship Id="rId1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jpg"/><Relationship Id="rId3" Type="http://schemas.openxmlformats.org/officeDocument/2006/relationships/image" Target="../media/image7.png"/><Relationship Id="rId21" Type="http://schemas.openxmlformats.org/officeDocument/2006/relationships/image" Target="../media/image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jpeg"/><Relationship Id="rId2" Type="http://schemas.openxmlformats.org/officeDocument/2006/relationships/image" Target="../media/image3.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5.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eometric white clouds on a blue sky">
            <a:extLst>
              <a:ext uri="{FF2B5EF4-FFF2-40B4-BE49-F238E27FC236}">
                <a16:creationId xmlns:a16="http://schemas.microsoft.com/office/drawing/2014/main" id="{EE176685-E028-BD5D-DEA9-CC406578D310}"/>
              </a:ext>
            </a:extLst>
          </p:cNvPr>
          <p:cNvPicPr>
            <a:picLocks noChangeAspect="1"/>
          </p:cNvPicPr>
          <p:nvPr/>
        </p:nvPicPr>
        <p:blipFill rotWithShape="1">
          <a:blip r:embed="rId3"/>
          <a:srcRect b="25000"/>
          <a:stretch/>
        </p:blipFill>
        <p:spPr>
          <a:xfrm>
            <a:off x="20" y="10"/>
            <a:ext cx="12191977" cy="6857990"/>
          </a:xfrm>
          <a:prstGeom prst="rect">
            <a:avLst/>
          </a:prstGeom>
        </p:spPr>
      </p:pic>
      <p:sp>
        <p:nvSpPr>
          <p:cNvPr id="2" name="Title 1">
            <a:extLst>
              <a:ext uri="{FF2B5EF4-FFF2-40B4-BE49-F238E27FC236}">
                <a16:creationId xmlns:a16="http://schemas.microsoft.com/office/drawing/2014/main" id="{7044E77C-7427-1B60-2691-5969C70914A2}"/>
              </a:ext>
            </a:extLst>
          </p:cNvPr>
          <p:cNvSpPr>
            <a:spLocks noGrp="1"/>
          </p:cNvSpPr>
          <p:nvPr>
            <p:ph type="ctrTitle"/>
          </p:nvPr>
        </p:nvSpPr>
        <p:spPr>
          <a:xfrm>
            <a:off x="762000" y="3651624"/>
            <a:ext cx="10668000" cy="1775010"/>
          </a:xfrm>
        </p:spPr>
        <p:txBody>
          <a:bodyPr>
            <a:normAutofit/>
          </a:bodyPr>
          <a:lstStyle/>
          <a:p>
            <a:r>
              <a:rPr lang="en-US" sz="5600" dirty="0">
                <a:solidFill>
                  <a:schemeClr val="accent5">
                    <a:lumMod val="75000"/>
                  </a:schemeClr>
                </a:solidFill>
                <a:latin typeface="ADLaM Display" panose="020F0502020204030204" pitchFamily="2" charset="0"/>
                <a:ea typeface="ADLaM Display" panose="020F0502020204030204" pitchFamily="2" charset="0"/>
                <a:cs typeface="ADLaM Display" panose="020F0502020204030204" pitchFamily="2" charset="0"/>
              </a:rPr>
              <a:t>Getting Started With</a:t>
            </a:r>
            <a:br>
              <a:rPr lang="ar-EG" sz="5600" dirty="0">
                <a:solidFill>
                  <a:schemeClr val="accent5">
                    <a:lumMod val="75000"/>
                  </a:schemeClr>
                </a:solidFill>
                <a:latin typeface="ADLaM Display" panose="020F0502020204030204" pitchFamily="2" charset="0"/>
                <a:ea typeface="ADLaM Display" panose="020F0502020204030204" pitchFamily="2" charset="0"/>
                <a:cs typeface="ADLaM Display" panose="020F0502020204030204" pitchFamily="2" charset="0"/>
              </a:rPr>
            </a:br>
            <a:r>
              <a:rPr lang="en-US" sz="5600" dirty="0">
                <a:solidFill>
                  <a:schemeClr val="accent5">
                    <a:lumMod val="75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en-US" sz="5600" dirty="0">
                <a:solidFill>
                  <a:srgbClr val="00B0F0"/>
                </a:solidFill>
                <a:latin typeface="ADLaM Display" panose="020F0502020204030204" pitchFamily="2" charset="0"/>
                <a:ea typeface="ADLaM Display" panose="020F0502020204030204" pitchFamily="2" charset="0"/>
                <a:cs typeface="ADLaM Display" panose="020F0502020204030204" pitchFamily="2" charset="0"/>
              </a:rPr>
              <a:t>Azure Cloud</a:t>
            </a:r>
          </a:p>
        </p:txBody>
      </p:sp>
      <p:pic>
        <p:nvPicPr>
          <p:cNvPr id="4098" name="Picture 2">
            <a:extLst>
              <a:ext uri="{FF2B5EF4-FFF2-40B4-BE49-F238E27FC236}">
                <a16:creationId xmlns:a16="http://schemas.microsoft.com/office/drawing/2014/main" id="{86A8F4EC-8DCC-FE71-CA25-68ECB01112E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197445" y="131501"/>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55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Apply Resource Tagging</a:t>
            </a:r>
          </a:p>
        </p:txBody>
      </p:sp>
      <p:sp>
        <p:nvSpPr>
          <p:cNvPr id="15" name="Rectangle 14">
            <a:extLst>
              <a:ext uri="{FF2B5EF4-FFF2-40B4-BE49-F238E27FC236}">
                <a16:creationId xmlns:a16="http://schemas.microsoft.com/office/drawing/2014/main" id="{9CF7744D-412C-4170-B3D3-EE56A388EAAC}"/>
              </a:ext>
              <a:ext uri="{C183D7F6-B498-43B3-948B-1728B52AA6E4}">
                <adec:decorative xmlns:adec="http://schemas.microsoft.com/office/drawing/2017/decorative" val="0"/>
              </a:ext>
            </a:extLst>
          </p:cNvPr>
          <p:cNvSpPr/>
          <p:nvPr/>
        </p:nvSpPr>
        <p:spPr bwMode="auto">
          <a:xfrm>
            <a:off x="443545" y="1519118"/>
            <a:ext cx="5351656" cy="96342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ctr" anchorCtr="0" forceAA="0" compatLnSpc="1">
            <a:prstTxWarp prst="textNoShape">
              <a:avLst/>
            </a:prstTxWarp>
            <a:noAutofit/>
          </a:bodyPr>
          <a:lstStyle/>
          <a:p>
            <a:pPr>
              <a:spcBef>
                <a:spcPts val="1176"/>
              </a:spcBef>
            </a:pPr>
            <a:r>
              <a:rPr lang="en-US" sz="2353" dirty="0">
                <a:solidFill>
                  <a:schemeClr val="tx1"/>
                </a:solidFill>
              </a:rPr>
              <a:t>Provides metadata for your Azure resources </a:t>
            </a:r>
          </a:p>
        </p:txBody>
      </p:sp>
      <p:sp>
        <p:nvSpPr>
          <p:cNvPr id="16" name="Rectangle 15">
            <a:extLst>
              <a:ext uri="{FF2B5EF4-FFF2-40B4-BE49-F238E27FC236}">
                <a16:creationId xmlns:a16="http://schemas.microsoft.com/office/drawing/2014/main" id="{EAFC77C0-F36C-433B-B35D-9961EF2306E9}"/>
              </a:ext>
              <a:ext uri="{C183D7F6-B498-43B3-948B-1728B52AA6E4}">
                <adec:decorative xmlns:adec="http://schemas.microsoft.com/office/drawing/2017/decorative" val="0"/>
              </a:ext>
            </a:extLst>
          </p:cNvPr>
          <p:cNvSpPr/>
          <p:nvPr/>
        </p:nvSpPr>
        <p:spPr bwMode="auto">
          <a:xfrm>
            <a:off x="443545" y="2569988"/>
            <a:ext cx="5351656" cy="96342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ctr" anchorCtr="0" forceAA="0" compatLnSpc="1">
            <a:prstTxWarp prst="textNoShape">
              <a:avLst/>
            </a:prstTxWarp>
            <a:noAutofit/>
          </a:bodyPr>
          <a:lstStyle/>
          <a:p>
            <a:pPr>
              <a:spcBef>
                <a:spcPts val="1176"/>
              </a:spcBef>
            </a:pPr>
            <a:r>
              <a:rPr lang="en-US" sz="2353" dirty="0">
                <a:solidFill>
                  <a:schemeClr val="tx1"/>
                </a:solidFill>
              </a:rPr>
              <a:t>Logically organizes resources</a:t>
            </a:r>
          </a:p>
        </p:txBody>
      </p:sp>
      <p:sp>
        <p:nvSpPr>
          <p:cNvPr id="18" name="Rectangle 17">
            <a:extLst>
              <a:ext uri="{FF2B5EF4-FFF2-40B4-BE49-F238E27FC236}">
                <a16:creationId xmlns:a16="http://schemas.microsoft.com/office/drawing/2014/main" id="{2E0C1068-618E-4598-9F94-094272EBE16A}"/>
              </a:ext>
              <a:ext uri="{C183D7F6-B498-43B3-948B-1728B52AA6E4}">
                <adec:decorative xmlns:adec="http://schemas.microsoft.com/office/drawing/2017/decorative" val="0"/>
              </a:ext>
            </a:extLst>
          </p:cNvPr>
          <p:cNvSpPr/>
          <p:nvPr/>
        </p:nvSpPr>
        <p:spPr bwMode="auto">
          <a:xfrm>
            <a:off x="443545" y="3620858"/>
            <a:ext cx="5351656" cy="96342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ctr" anchorCtr="0" forceAA="0" compatLnSpc="1">
            <a:prstTxWarp prst="textNoShape">
              <a:avLst/>
            </a:prstTxWarp>
            <a:noAutofit/>
          </a:bodyPr>
          <a:lstStyle/>
          <a:p>
            <a:pPr>
              <a:spcBef>
                <a:spcPts val="1176"/>
              </a:spcBef>
            </a:pPr>
            <a:r>
              <a:rPr lang="en-US" sz="2353" dirty="0">
                <a:solidFill>
                  <a:schemeClr val="tx1"/>
                </a:solidFill>
              </a:rPr>
              <a:t>Consists of a name-value pair</a:t>
            </a:r>
          </a:p>
        </p:txBody>
      </p:sp>
      <p:sp>
        <p:nvSpPr>
          <p:cNvPr id="19" name="Rectangle 18">
            <a:extLst>
              <a:ext uri="{FF2B5EF4-FFF2-40B4-BE49-F238E27FC236}">
                <a16:creationId xmlns:a16="http://schemas.microsoft.com/office/drawing/2014/main" id="{90A59D18-0BC9-40EA-B64F-2A7FEAC8094F}"/>
              </a:ext>
              <a:ext uri="{C183D7F6-B498-43B3-948B-1728B52AA6E4}">
                <adec:decorative xmlns:adec="http://schemas.microsoft.com/office/drawing/2017/decorative" val="0"/>
              </a:ext>
            </a:extLst>
          </p:cNvPr>
          <p:cNvSpPr/>
          <p:nvPr/>
        </p:nvSpPr>
        <p:spPr bwMode="auto">
          <a:xfrm>
            <a:off x="443545" y="4671728"/>
            <a:ext cx="5351656" cy="96342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ctr" anchorCtr="0" forceAA="0" compatLnSpc="1">
            <a:prstTxWarp prst="textNoShape">
              <a:avLst/>
            </a:prstTxWarp>
            <a:noAutofit/>
          </a:bodyPr>
          <a:lstStyle/>
          <a:p>
            <a:pPr>
              <a:spcBef>
                <a:spcPts val="1176"/>
              </a:spcBef>
            </a:pPr>
            <a:r>
              <a:rPr lang="en-US" sz="2353" dirty="0">
                <a:solidFill>
                  <a:schemeClr val="tx1"/>
                </a:solidFill>
              </a:rPr>
              <a:t>Very useful for rolling up billing information</a:t>
            </a:r>
          </a:p>
        </p:txBody>
      </p:sp>
      <p:pic>
        <p:nvPicPr>
          <p:cNvPr id="20" name="Picture 19" descr="A tag is associated with a resource or a resource group">
            <a:extLst>
              <a:ext uri="{FF2B5EF4-FFF2-40B4-BE49-F238E27FC236}">
                <a16:creationId xmlns:a16="http://schemas.microsoft.com/office/drawing/2014/main" id="{58CD51F4-F03B-4127-A196-A40C36150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96198" y="1121018"/>
            <a:ext cx="5852259" cy="4607624"/>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97922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Costs</a:t>
            </a:r>
          </a:p>
        </p:txBody>
      </p:sp>
      <p:sp>
        <p:nvSpPr>
          <p:cNvPr id="3" name="TextBox 2">
            <a:extLst>
              <a:ext uri="{FF2B5EF4-FFF2-40B4-BE49-F238E27FC236}">
                <a16:creationId xmlns:a16="http://schemas.microsoft.com/office/drawing/2014/main" id="{9281C543-E323-4320-9A9F-2A6A3495E335}"/>
              </a:ext>
            </a:extLst>
          </p:cNvPr>
          <p:cNvSpPr txBox="1"/>
          <p:nvPr/>
        </p:nvSpPr>
        <p:spPr>
          <a:xfrm>
            <a:off x="418644" y="1215319"/>
            <a:ext cx="5515504" cy="4645658"/>
          </a:xfrm>
          <a:prstGeom prst="rect">
            <a:avLst/>
          </a:prstGeom>
          <a:noFill/>
        </p:spPr>
        <p:txBody>
          <a:bodyPr wrap="square" lIns="179285" tIns="143428" rIns="179285" bIns="143428" rtlCol="0">
            <a:spAutoFit/>
          </a:bodyPr>
          <a:lstStyle/>
          <a:p>
            <a:pPr marL="336145" indent="-336145">
              <a:lnSpc>
                <a:spcPct val="90000"/>
              </a:lnSpc>
              <a:spcAft>
                <a:spcPts val="1176"/>
              </a:spcAft>
              <a:buFont typeface="Arial" panose="020B0604020202020204" pitchFamily="34" charset="0"/>
              <a:buChar char="•"/>
            </a:pPr>
            <a:r>
              <a:rPr lang="en-US" sz="2353" dirty="0">
                <a:gradFill>
                  <a:gsLst>
                    <a:gs pos="2917">
                      <a:schemeClr val="tx1"/>
                    </a:gs>
                    <a:gs pos="30000">
                      <a:schemeClr val="tx1"/>
                    </a:gs>
                  </a:gsLst>
                  <a:lin ang="5400000" scaled="0"/>
                </a:gradFill>
              </a:rPr>
              <a:t>Costs are resource-specific</a:t>
            </a:r>
          </a:p>
          <a:p>
            <a:pPr marL="336145" indent="-336145">
              <a:lnSpc>
                <a:spcPct val="90000"/>
              </a:lnSpc>
              <a:spcAft>
                <a:spcPts val="1176"/>
              </a:spcAft>
              <a:buFont typeface="Arial" panose="020B0604020202020204" pitchFamily="34" charset="0"/>
              <a:buChar char="•"/>
            </a:pPr>
            <a:r>
              <a:rPr lang="en-US" sz="2353" dirty="0">
                <a:gradFill>
                  <a:gsLst>
                    <a:gs pos="2917">
                      <a:schemeClr val="tx1"/>
                    </a:gs>
                    <a:gs pos="30000">
                      <a:schemeClr val="tx1"/>
                    </a:gs>
                  </a:gsLst>
                  <a:lin ang="5400000" scaled="0"/>
                </a:gradFill>
              </a:rPr>
              <a:t>Usage costs may vary between locations</a:t>
            </a:r>
          </a:p>
          <a:p>
            <a:pPr marL="336145" indent="-336145">
              <a:lnSpc>
                <a:spcPct val="90000"/>
              </a:lnSpc>
              <a:spcAft>
                <a:spcPts val="1176"/>
              </a:spcAft>
              <a:buFont typeface="Arial" panose="020B0604020202020204" pitchFamily="34" charset="0"/>
              <a:buChar char="•"/>
            </a:pPr>
            <a:r>
              <a:rPr lang="en-US" sz="2353" dirty="0">
                <a:gradFill>
                  <a:gsLst>
                    <a:gs pos="2917">
                      <a:schemeClr val="tx1"/>
                    </a:gs>
                    <a:gs pos="30000">
                      <a:schemeClr val="tx1"/>
                    </a:gs>
                  </a:gsLst>
                  <a:lin ang="5400000" scaled="0"/>
                </a:gradFill>
              </a:rPr>
              <a:t>Costs for inbound and outbound data transfers differ</a:t>
            </a:r>
          </a:p>
          <a:p>
            <a:pPr marL="336145" indent="-336145">
              <a:lnSpc>
                <a:spcPct val="90000"/>
              </a:lnSpc>
              <a:spcAft>
                <a:spcPts val="1176"/>
              </a:spcAft>
              <a:buFont typeface="Arial" panose="020B0604020202020204" pitchFamily="34" charset="0"/>
              <a:buChar char="•"/>
            </a:pPr>
            <a:r>
              <a:rPr lang="en-US" sz="2353" dirty="0">
                <a:gradFill>
                  <a:gsLst>
                    <a:gs pos="2917">
                      <a:schemeClr val="tx1"/>
                    </a:gs>
                    <a:gs pos="30000">
                      <a:schemeClr val="tx1"/>
                    </a:gs>
                  </a:gsLst>
                  <a:lin ang="5400000" scaled="0"/>
                </a:gradFill>
              </a:rPr>
              <a:t>Pre-pay with Azure reserved instances </a:t>
            </a:r>
          </a:p>
          <a:p>
            <a:pPr marL="336145" indent="-336145">
              <a:lnSpc>
                <a:spcPct val="90000"/>
              </a:lnSpc>
              <a:spcAft>
                <a:spcPts val="1176"/>
              </a:spcAft>
              <a:buFont typeface="Arial" panose="020B0604020202020204" pitchFamily="34" charset="0"/>
              <a:buChar char="•"/>
            </a:pPr>
            <a:r>
              <a:rPr lang="en-US" sz="2353" dirty="0">
                <a:gradFill>
                  <a:gsLst>
                    <a:gs pos="2917">
                      <a:schemeClr val="tx1"/>
                    </a:gs>
                    <a:gs pos="30000">
                      <a:schemeClr val="tx1"/>
                    </a:gs>
                  </a:gsLst>
                  <a:lin ang="5400000" scaled="0"/>
                </a:gradFill>
              </a:rPr>
              <a:t>Use your on-premises licenses with Azure Hybrid Benefit</a:t>
            </a:r>
          </a:p>
          <a:p>
            <a:pPr marL="336145" indent="-336145">
              <a:lnSpc>
                <a:spcPct val="90000"/>
              </a:lnSpc>
              <a:spcAft>
                <a:spcPts val="1176"/>
              </a:spcAft>
              <a:buFont typeface="Arial" panose="020B0604020202020204" pitchFamily="34" charset="0"/>
              <a:buChar char="•"/>
            </a:pPr>
            <a:r>
              <a:rPr lang="en-US" sz="2353" dirty="0">
                <a:gradFill>
                  <a:gsLst>
                    <a:gs pos="2917">
                      <a:schemeClr val="tx1"/>
                    </a:gs>
                    <a:gs pos="30000">
                      <a:schemeClr val="tx1"/>
                    </a:gs>
                  </a:gsLst>
                  <a:lin ang="5400000" scaled="0"/>
                </a:gradFill>
              </a:rPr>
              <a:t>Optimize with alerts, budgets, and Azure Advisor recommendations</a:t>
            </a:r>
          </a:p>
        </p:txBody>
      </p:sp>
      <p:pic>
        <p:nvPicPr>
          <p:cNvPr id="2" name="Picture 1" descr="The Azure hierarchy with billing entities and resource entities.">
            <a:extLst>
              <a:ext uri="{FF2B5EF4-FFF2-40B4-BE49-F238E27FC236}">
                <a16:creationId xmlns:a16="http://schemas.microsoft.com/office/drawing/2014/main" id="{7AE446AA-BBFD-E3DD-E9A8-041A0E9DE6AC}"/>
              </a:ext>
            </a:extLst>
          </p:cNvPr>
          <p:cNvPicPr>
            <a:picLocks noChangeAspect="1"/>
          </p:cNvPicPr>
          <p:nvPr/>
        </p:nvPicPr>
        <p:blipFill>
          <a:blip r:embed="rId3"/>
          <a:stretch>
            <a:fillRect/>
          </a:stretch>
        </p:blipFill>
        <p:spPr>
          <a:xfrm>
            <a:off x="6074082" y="822366"/>
            <a:ext cx="5516001" cy="5418888"/>
          </a:xfrm>
          <a:prstGeom prst="rect">
            <a:avLst/>
          </a:prstGeom>
        </p:spPr>
      </p:pic>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E6A24-92B2-4CF8-8F79-6E0EA5D7F64D}"/>
              </a:ext>
            </a:extLst>
          </p:cNvPr>
          <p:cNvSpPr>
            <a:spLocks noGrp="1"/>
          </p:cNvSpPr>
          <p:nvPr>
            <p:ph type="title"/>
          </p:nvPr>
        </p:nvSpPr>
        <p:spPr/>
        <p:txBody>
          <a:bodyPr/>
          <a:lstStyle/>
          <a:p>
            <a:r>
              <a:rPr lang="en-US" dirty="0"/>
              <a:t>Compare Administrator tools</a:t>
            </a:r>
          </a:p>
        </p:txBody>
      </p:sp>
      <p:graphicFrame>
        <p:nvGraphicFramePr>
          <p:cNvPr id="4" name="Table 4">
            <a:extLst>
              <a:ext uri="{FF2B5EF4-FFF2-40B4-BE49-F238E27FC236}">
                <a16:creationId xmlns:a16="http://schemas.microsoft.com/office/drawing/2014/main" id="{0E80402C-F56D-4439-BE6E-DDA3C79B8F08}"/>
              </a:ext>
            </a:extLst>
          </p:cNvPr>
          <p:cNvGraphicFramePr>
            <a:graphicFrameLocks noGrp="1"/>
          </p:cNvGraphicFramePr>
          <p:nvPr/>
        </p:nvGraphicFramePr>
        <p:xfrm>
          <a:off x="627223" y="1319912"/>
          <a:ext cx="3240499" cy="4751284"/>
        </p:xfrm>
        <a:graphic>
          <a:graphicData uri="http://schemas.openxmlformats.org/drawingml/2006/table">
            <a:tbl>
              <a:tblPr firstRow="1" bandRow="1">
                <a:tableStyleId>{5C22544A-7EE6-4342-B048-85BDC9FD1C3A}</a:tableStyleId>
              </a:tblPr>
              <a:tblGrid>
                <a:gridCol w="3240499">
                  <a:extLst>
                    <a:ext uri="{9D8B030D-6E8A-4147-A177-3AD203B41FA5}">
                      <a16:colId xmlns:a16="http://schemas.microsoft.com/office/drawing/2014/main" val="3478736876"/>
                    </a:ext>
                  </a:extLst>
                </a:gridCol>
              </a:tblGrid>
              <a:tr h="363550">
                <a:tc>
                  <a:txBody>
                    <a:bodyPr/>
                    <a:lstStyle/>
                    <a:p>
                      <a:pPr algn="ctr"/>
                      <a:r>
                        <a:rPr lang="en-US" sz="1800" dirty="0">
                          <a:solidFill>
                            <a:schemeClr val="tx1"/>
                          </a:solidFill>
                        </a:rPr>
                        <a:t>Azure Portal</a:t>
                      </a:r>
                    </a:p>
                  </a:txBody>
                  <a:tcPr marL="89642" marR="89642" marT="44821" marB="4482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6BBE7"/>
                    </a:solidFill>
                  </a:tcPr>
                </a:tc>
                <a:extLst>
                  <a:ext uri="{0D108BD9-81ED-4DB2-BD59-A6C34878D82A}">
                    <a16:rowId xmlns:a16="http://schemas.microsoft.com/office/drawing/2014/main" val="3123306647"/>
                  </a:ext>
                </a:extLst>
              </a:tr>
              <a:tr h="4302839">
                <a:tc>
                  <a:txBody>
                    <a:bodyPr/>
                    <a:lstStyle/>
                    <a:p>
                      <a:pPr marL="174625"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4625"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4625"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4625"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4625"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4625"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174625" marR="0" lvl="0" indent="-174625"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a:t>View and manage resources</a:t>
                      </a:r>
                    </a:p>
                    <a:p>
                      <a:pPr marL="174625" indent="-174625">
                        <a:spcAft>
                          <a:spcPts val="600"/>
                        </a:spcAft>
                        <a:buFont typeface="Arial" panose="020B0604020202020204" pitchFamily="34" charset="0"/>
                        <a:buChar char="•"/>
                      </a:pPr>
                      <a:r>
                        <a:rPr lang="en-US" sz="1800" dirty="0"/>
                        <a:t>Visual interface</a:t>
                      </a:r>
                    </a:p>
                    <a:p>
                      <a:pPr marL="174625" indent="-174625">
                        <a:spcAft>
                          <a:spcPts val="600"/>
                        </a:spcAft>
                        <a:buFont typeface="Arial" panose="020B0604020202020204" pitchFamily="34" charset="0"/>
                        <a:buChar char="•"/>
                      </a:pPr>
                      <a:r>
                        <a:rPr lang="en-US" sz="1800" dirty="0"/>
                        <a:t>Unified hub – training and documentation </a:t>
                      </a:r>
                    </a:p>
                    <a:p>
                      <a:pPr marL="174625" indent="-174625">
                        <a:spcAft>
                          <a:spcPts val="600"/>
                        </a:spcAft>
                        <a:buFont typeface="Arial" panose="020B0604020202020204" pitchFamily="34" charset="0"/>
                        <a:buChar char="•"/>
                      </a:pPr>
                      <a:r>
                        <a:rPr lang="en-US" sz="1800" dirty="0"/>
                        <a:t>Personalize your experience</a:t>
                      </a:r>
                    </a:p>
                    <a:p>
                      <a:pPr marL="174625" indent="-174625">
                        <a:spcAft>
                          <a:spcPts val="600"/>
                        </a:spcAft>
                        <a:buFont typeface="Arial" panose="020B0604020202020204" pitchFamily="34" charset="0"/>
                        <a:buChar char="•"/>
                      </a:pPr>
                      <a:r>
                        <a:rPr lang="en-US" sz="1800" dirty="0"/>
                        <a:t>Mobile app</a:t>
                      </a:r>
                    </a:p>
                    <a:p>
                      <a:pPr marL="174625" marR="0" lvl="0" indent="-174625"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a:t>Access the Cloud Shell</a:t>
                      </a:r>
                    </a:p>
                    <a:p>
                      <a:pPr marL="174625" indent="-174625">
                        <a:spcAft>
                          <a:spcPts val="600"/>
                        </a:spcAft>
                        <a:buFont typeface="Arial" panose="020B0604020202020204" pitchFamily="34" charset="0"/>
                        <a:buChar char="•"/>
                      </a:pPr>
                      <a:r>
                        <a:rPr lang="en-US" sz="1800" dirty="0"/>
                        <a:t>One-off creation scenarios</a:t>
                      </a:r>
                    </a:p>
                  </a:txBody>
                  <a:tcPr marL="89642" marR="89642" marT="44821" marB="4482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7884476"/>
                  </a:ext>
                </a:extLst>
              </a:tr>
            </a:tbl>
          </a:graphicData>
        </a:graphic>
      </p:graphicFrame>
      <p:graphicFrame>
        <p:nvGraphicFramePr>
          <p:cNvPr id="6" name="Table 4">
            <a:extLst>
              <a:ext uri="{FF2B5EF4-FFF2-40B4-BE49-F238E27FC236}">
                <a16:creationId xmlns:a16="http://schemas.microsoft.com/office/drawing/2014/main" id="{44F6B055-CECA-4D21-82EC-3BCBD6003A8F}"/>
              </a:ext>
            </a:extLst>
          </p:cNvPr>
          <p:cNvGraphicFramePr>
            <a:graphicFrameLocks noGrp="1"/>
          </p:cNvGraphicFramePr>
          <p:nvPr/>
        </p:nvGraphicFramePr>
        <p:xfrm>
          <a:off x="4392543" y="1319912"/>
          <a:ext cx="3240499" cy="4666389"/>
        </p:xfrm>
        <a:graphic>
          <a:graphicData uri="http://schemas.openxmlformats.org/drawingml/2006/table">
            <a:tbl>
              <a:tblPr firstRow="1" bandRow="1">
                <a:tableStyleId>{5C22544A-7EE6-4342-B048-85BDC9FD1C3A}</a:tableStyleId>
              </a:tblPr>
              <a:tblGrid>
                <a:gridCol w="3240499">
                  <a:extLst>
                    <a:ext uri="{9D8B030D-6E8A-4147-A177-3AD203B41FA5}">
                      <a16:colId xmlns:a16="http://schemas.microsoft.com/office/drawing/2014/main" val="3478736876"/>
                    </a:ext>
                  </a:extLst>
                </a:gridCol>
              </a:tblGrid>
              <a:tr h="375575">
                <a:tc>
                  <a:txBody>
                    <a:bodyPr/>
                    <a:lstStyle/>
                    <a:p>
                      <a:pPr algn="ctr"/>
                      <a:r>
                        <a:rPr lang="en-US" sz="1800" dirty="0">
                          <a:solidFill>
                            <a:schemeClr val="tx1"/>
                          </a:solidFill>
                        </a:rPr>
                        <a:t>Azure Cloud Shell</a:t>
                      </a:r>
                    </a:p>
                  </a:txBody>
                  <a:tcPr marL="89642" marR="89642" marT="44821" marB="4482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6BBE7"/>
                    </a:solidFill>
                  </a:tcPr>
                </a:tc>
                <a:extLst>
                  <a:ext uri="{0D108BD9-81ED-4DB2-BD59-A6C34878D82A}">
                    <a16:rowId xmlns:a16="http://schemas.microsoft.com/office/drawing/2014/main" val="3123306647"/>
                  </a:ext>
                </a:extLst>
              </a:tr>
              <a:tr h="4290814">
                <a:tc>
                  <a:txBody>
                    <a:bodyPr/>
                    <a:lstStyle/>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spcAft>
                          <a:spcPts val="600"/>
                        </a:spcAft>
                        <a:buFont typeface="Arial" panose="020B0604020202020204" pitchFamily="34" charset="0"/>
                        <a:buChar char="•"/>
                      </a:pPr>
                      <a:r>
                        <a:rPr lang="en-US" sz="1800" dirty="0"/>
                        <a:t>Interactive and browser-accessible with file storage</a:t>
                      </a:r>
                    </a:p>
                    <a:p>
                      <a:pPr marL="174625" indent="-174625">
                        <a:spcAft>
                          <a:spcPts val="600"/>
                        </a:spcAft>
                        <a:buFont typeface="Arial" panose="020B0604020202020204" pitchFamily="34" charset="0"/>
                        <a:buChar char="•"/>
                      </a:pPr>
                      <a:r>
                        <a:rPr lang="en-US" sz="1800" dirty="0"/>
                        <a:t>Offers Bash or PowerShell</a:t>
                      </a:r>
                    </a:p>
                    <a:p>
                      <a:pPr marL="174625" indent="-174625">
                        <a:spcAft>
                          <a:spcPts val="600"/>
                        </a:spcAft>
                        <a:buFont typeface="Arial" panose="020B0604020202020204" pitchFamily="34" charset="0"/>
                        <a:buChar char="•"/>
                      </a:pPr>
                      <a:r>
                        <a:rPr lang="en-US" sz="1800" dirty="0"/>
                        <a:t>Authenticates automatically</a:t>
                      </a:r>
                    </a:p>
                    <a:p>
                      <a:pPr marL="174625" indent="-174625">
                        <a:spcAft>
                          <a:spcPts val="600"/>
                        </a:spcAft>
                        <a:buFont typeface="Arial" panose="020B0604020202020204" pitchFamily="34" charset="0"/>
                        <a:buChar char="•"/>
                      </a:pPr>
                      <a:r>
                        <a:rPr lang="en-US" sz="1800" dirty="0"/>
                        <a:t>Provided on a per-session and per-user basis</a:t>
                      </a:r>
                    </a:p>
                    <a:p>
                      <a:pPr marL="174625" indent="-174625">
                        <a:spcAft>
                          <a:spcPts val="600"/>
                        </a:spcAft>
                        <a:buFont typeface="Arial" panose="020B0604020202020204" pitchFamily="34" charset="0"/>
                        <a:buChar char="•"/>
                      </a:pPr>
                      <a:r>
                        <a:rPr lang="en-US" sz="1800" dirty="0"/>
                        <a:t>Temporary - times out after 20 minutes</a:t>
                      </a:r>
                    </a:p>
                  </a:txBody>
                  <a:tcPr marL="89642" marR="89642" marT="44821" marB="4482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7884476"/>
                  </a:ext>
                </a:extLst>
              </a:tr>
            </a:tbl>
          </a:graphicData>
        </a:graphic>
      </p:graphicFrame>
      <p:graphicFrame>
        <p:nvGraphicFramePr>
          <p:cNvPr id="8" name="Table 4">
            <a:extLst>
              <a:ext uri="{FF2B5EF4-FFF2-40B4-BE49-F238E27FC236}">
                <a16:creationId xmlns:a16="http://schemas.microsoft.com/office/drawing/2014/main" id="{FC8699D1-58CA-4A88-AFEF-A1F8DB6FA590}"/>
              </a:ext>
            </a:extLst>
          </p:cNvPr>
          <p:cNvGraphicFramePr>
            <a:graphicFrameLocks noGrp="1"/>
          </p:cNvGraphicFramePr>
          <p:nvPr/>
        </p:nvGraphicFramePr>
        <p:xfrm>
          <a:off x="8026925" y="1319912"/>
          <a:ext cx="3240499" cy="4666389"/>
        </p:xfrm>
        <a:graphic>
          <a:graphicData uri="http://schemas.openxmlformats.org/drawingml/2006/table">
            <a:tbl>
              <a:tblPr firstRow="1" bandRow="1">
                <a:tableStyleId>{5C22544A-7EE6-4342-B048-85BDC9FD1C3A}</a:tableStyleId>
              </a:tblPr>
              <a:tblGrid>
                <a:gridCol w="3240499">
                  <a:extLst>
                    <a:ext uri="{9D8B030D-6E8A-4147-A177-3AD203B41FA5}">
                      <a16:colId xmlns:a16="http://schemas.microsoft.com/office/drawing/2014/main" val="3478736876"/>
                    </a:ext>
                  </a:extLst>
                </a:gridCol>
              </a:tblGrid>
              <a:tr h="375575">
                <a:tc>
                  <a:txBody>
                    <a:bodyPr/>
                    <a:lstStyle/>
                    <a:p>
                      <a:pPr algn="ctr"/>
                      <a:r>
                        <a:rPr lang="en-US" sz="1800" dirty="0">
                          <a:solidFill>
                            <a:schemeClr val="tx1"/>
                          </a:solidFill>
                        </a:rPr>
                        <a:t>Azure PowerShell and CLI</a:t>
                      </a:r>
                    </a:p>
                  </a:txBody>
                  <a:tcPr marL="89642" marR="89642" marT="44821" marB="4482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A6BBE7"/>
                    </a:solidFill>
                  </a:tcPr>
                </a:tc>
                <a:extLst>
                  <a:ext uri="{0D108BD9-81ED-4DB2-BD59-A6C34878D82A}">
                    <a16:rowId xmlns:a16="http://schemas.microsoft.com/office/drawing/2014/main" val="3123306647"/>
                  </a:ext>
                </a:extLst>
              </a:tr>
              <a:tr h="4290814">
                <a:tc>
                  <a:txBody>
                    <a:bodyPr/>
                    <a:lstStyle/>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buFont typeface="Arial" panose="020B0604020202020204" pitchFamily="34" charset="0"/>
                        <a:buChar char="•"/>
                      </a:pPr>
                      <a:endParaRPr lang="en-US" sz="1800" dirty="0"/>
                    </a:p>
                    <a:p>
                      <a:pPr marL="174625" indent="-174625">
                        <a:spcAft>
                          <a:spcPts val="600"/>
                        </a:spcAft>
                        <a:buFont typeface="Arial" panose="020B0604020202020204" pitchFamily="34" charset="0"/>
                        <a:buChar char="•"/>
                      </a:pPr>
                      <a:r>
                        <a:rPr lang="en-US" sz="1800" dirty="0"/>
                        <a:t>Command line programs</a:t>
                      </a:r>
                    </a:p>
                    <a:p>
                      <a:pPr marL="174625" indent="-174625">
                        <a:spcAft>
                          <a:spcPts val="600"/>
                        </a:spcAft>
                        <a:buFont typeface="Arial" panose="020B0604020202020204" pitchFamily="34" charset="0"/>
                        <a:buChar char="•"/>
                      </a:pPr>
                      <a:r>
                        <a:rPr lang="en-US" sz="1800" dirty="0"/>
                        <a:t>Interactive and scripting modes</a:t>
                      </a:r>
                    </a:p>
                    <a:p>
                      <a:pPr marL="174625" indent="-174625">
                        <a:spcAft>
                          <a:spcPts val="600"/>
                        </a:spcAft>
                        <a:buFont typeface="Arial" panose="020B0604020202020204" pitchFamily="34" charset="0"/>
                        <a:buChar char="•"/>
                      </a:pPr>
                      <a:r>
                        <a:rPr lang="en-US" sz="1800" dirty="0"/>
                        <a:t>Cross-platform</a:t>
                      </a:r>
                    </a:p>
                    <a:p>
                      <a:pPr marL="174625" indent="-174625">
                        <a:spcAft>
                          <a:spcPts val="600"/>
                        </a:spcAft>
                        <a:buFont typeface="Arial" panose="020B0604020202020204" pitchFamily="34" charset="0"/>
                        <a:buChar char="•"/>
                      </a:pPr>
                      <a:r>
                        <a:rPr lang="en-US" sz="1800" dirty="0"/>
                        <a:t>Good for repeatable deployments</a:t>
                      </a:r>
                    </a:p>
                    <a:p>
                      <a:pPr marL="174625" indent="-174625">
                        <a:spcAft>
                          <a:spcPts val="600"/>
                        </a:spcAft>
                        <a:buFont typeface="Arial" panose="020B0604020202020204" pitchFamily="34" charset="0"/>
                        <a:buChar char="•"/>
                      </a:pPr>
                      <a:r>
                        <a:rPr lang="en-US" sz="1800" dirty="0"/>
                        <a:t>Familiar coding experience </a:t>
                      </a:r>
                    </a:p>
                  </a:txBody>
                  <a:tcPr marL="89642" marR="89642" marT="44821" marB="4482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7884476"/>
                  </a:ext>
                </a:extLst>
              </a:tr>
            </a:tbl>
          </a:graphicData>
        </a:graphic>
      </p:graphicFrame>
      <p:pic>
        <p:nvPicPr>
          <p:cNvPr id="12" name="Picture 11">
            <a:extLst>
              <a:ext uri="{FF2B5EF4-FFF2-40B4-BE49-F238E27FC236}">
                <a16:creationId xmlns:a16="http://schemas.microsoft.com/office/drawing/2014/main" id="{BEB47ED3-91E7-49EE-A53E-7EEFD0D931A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83122" y="1911752"/>
            <a:ext cx="1777668" cy="1238176"/>
          </a:xfrm>
          <a:prstGeom prst="rect">
            <a:avLst/>
          </a:prstGeom>
        </p:spPr>
      </p:pic>
      <p:pic>
        <p:nvPicPr>
          <p:cNvPr id="14" name="Picture 13">
            <a:extLst>
              <a:ext uri="{FF2B5EF4-FFF2-40B4-BE49-F238E27FC236}">
                <a16:creationId xmlns:a16="http://schemas.microsoft.com/office/drawing/2014/main" id="{46D54FCE-CC4A-4C3F-80C6-AAEDB3EEF3C2}"/>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a:ext>
            </a:extLst>
          </a:blip>
          <a:stretch>
            <a:fillRect/>
          </a:stretch>
        </p:blipFill>
        <p:spPr>
          <a:xfrm>
            <a:off x="906491" y="1838052"/>
            <a:ext cx="2554228" cy="1385576"/>
          </a:xfrm>
          <a:prstGeom prst="rect">
            <a:avLst/>
          </a:prstGeom>
          <a:ln>
            <a:noFill/>
          </a:ln>
        </p:spPr>
      </p:pic>
      <p:sp>
        <p:nvSpPr>
          <p:cNvPr id="16" name="Rectangle 15">
            <a:extLst>
              <a:ext uri="{FF2B5EF4-FFF2-40B4-BE49-F238E27FC236}">
                <a16:creationId xmlns:a16="http://schemas.microsoft.com/office/drawing/2014/main" id="{8E3B601B-685D-4D21-8E3F-BFB7E6C74F83}"/>
              </a:ext>
              <a:ext uri="{C183D7F6-B498-43B3-948B-1728B52AA6E4}">
                <adec:decorative xmlns:adec="http://schemas.microsoft.com/office/drawing/2017/decorative" val="1"/>
              </a:ext>
            </a:extLst>
          </p:cNvPr>
          <p:cNvSpPr/>
          <p:nvPr/>
        </p:nvSpPr>
        <p:spPr>
          <a:xfrm>
            <a:off x="8323622" y="2117212"/>
            <a:ext cx="2696957" cy="827255"/>
          </a:xfrm>
          <a:prstGeom prst="rect">
            <a:avLst/>
          </a:prstGeom>
          <a:solidFill>
            <a:schemeClr val="bg1"/>
          </a:solidFill>
          <a:ln w="19050">
            <a:noFill/>
          </a:ln>
        </p:spPr>
        <p:txBody>
          <a:bodyPr wrap="square" lIns="179285" tIns="134464" rIns="179285" bIns="134464" anchor="ctr">
            <a:noAutofit/>
          </a:bodyPr>
          <a:lstStyle/>
          <a:p>
            <a:pPr algn="ctr">
              <a:tabLst>
                <a:tab pos="282520" algn="l"/>
              </a:tabLst>
            </a:pPr>
            <a:r>
              <a:rPr lang="en-US" sz="1372" dirty="0">
                <a:latin typeface="Consolas" panose="020B0609020204030204" pitchFamily="49" charset="0"/>
              </a:rPr>
              <a:t> az vm restart -g MyResourceGroup -n MyVm</a:t>
            </a:r>
          </a:p>
        </p:txBody>
      </p:sp>
    </p:spTree>
    <p:extLst>
      <p:ext uri="{BB962C8B-B14F-4D97-AF65-F5344CB8AC3E}">
        <p14:creationId xmlns:p14="http://schemas.microsoft.com/office/powerpoint/2010/main" val="19497611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Review ARM Template Advantages</a:t>
            </a:r>
          </a:p>
        </p:txBody>
      </p:sp>
      <p:sp>
        <p:nvSpPr>
          <p:cNvPr id="19" name="TextBox 1">
            <a:extLst>
              <a:ext uri="{FF2B5EF4-FFF2-40B4-BE49-F238E27FC236}">
                <a16:creationId xmlns:a16="http://schemas.microsoft.com/office/drawing/2014/main" id="{99ED5AB8-634E-4BFB-AB06-E2C83FD66D93}"/>
              </a:ext>
            </a:extLst>
          </p:cNvPr>
          <p:cNvSpPr txBox="1"/>
          <p:nvPr/>
        </p:nvSpPr>
        <p:spPr>
          <a:xfrm>
            <a:off x="418644" y="1435382"/>
            <a:ext cx="6210732" cy="392701"/>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Improves consistency and promotes reuse</a:t>
            </a:r>
          </a:p>
        </p:txBody>
      </p:sp>
      <p:sp>
        <p:nvSpPr>
          <p:cNvPr id="21" name="TextBox 1">
            <a:extLst>
              <a:ext uri="{FF2B5EF4-FFF2-40B4-BE49-F238E27FC236}">
                <a16:creationId xmlns:a16="http://schemas.microsoft.com/office/drawing/2014/main" id="{FEE670CE-95BA-44F6-B8E1-29D2986C0A0F}"/>
              </a:ext>
            </a:extLst>
          </p:cNvPr>
          <p:cNvSpPr txBox="1"/>
          <p:nvPr/>
        </p:nvSpPr>
        <p:spPr>
          <a:xfrm>
            <a:off x="418644" y="2114354"/>
            <a:ext cx="6210732" cy="392701"/>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Reduce manual, error prone, and repetitive tasks</a:t>
            </a:r>
          </a:p>
        </p:txBody>
      </p:sp>
      <p:sp>
        <p:nvSpPr>
          <p:cNvPr id="20" name="TextBox 1">
            <a:extLst>
              <a:ext uri="{FF2B5EF4-FFF2-40B4-BE49-F238E27FC236}">
                <a16:creationId xmlns:a16="http://schemas.microsoft.com/office/drawing/2014/main" id="{188A0A3F-9774-4934-849D-CDB10E766E1E}"/>
              </a:ext>
            </a:extLst>
          </p:cNvPr>
          <p:cNvSpPr txBox="1"/>
          <p:nvPr/>
        </p:nvSpPr>
        <p:spPr>
          <a:xfrm>
            <a:off x="418642" y="2793325"/>
            <a:ext cx="6210732" cy="392701"/>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Express complex deployments</a:t>
            </a:r>
          </a:p>
        </p:txBody>
      </p:sp>
      <p:sp>
        <p:nvSpPr>
          <p:cNvPr id="22" name="TextBox 1">
            <a:extLst>
              <a:ext uri="{FF2B5EF4-FFF2-40B4-BE49-F238E27FC236}">
                <a16:creationId xmlns:a16="http://schemas.microsoft.com/office/drawing/2014/main" id="{CA91FA35-7B25-4629-B28A-1C04B429FF61}"/>
              </a:ext>
            </a:extLst>
          </p:cNvPr>
          <p:cNvSpPr txBox="1"/>
          <p:nvPr/>
        </p:nvSpPr>
        <p:spPr>
          <a:xfrm>
            <a:off x="418643" y="3472296"/>
            <a:ext cx="6210732" cy="392701"/>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Express requirements through code</a:t>
            </a:r>
          </a:p>
        </p:txBody>
      </p:sp>
      <p:sp>
        <p:nvSpPr>
          <p:cNvPr id="23" name="TextBox 1">
            <a:extLst>
              <a:ext uri="{FF2B5EF4-FFF2-40B4-BE49-F238E27FC236}">
                <a16:creationId xmlns:a16="http://schemas.microsoft.com/office/drawing/2014/main" id="{923E5A5A-AD7F-4862-B6D6-D868B872B4C0}"/>
              </a:ext>
            </a:extLst>
          </p:cNvPr>
          <p:cNvSpPr txBox="1"/>
          <p:nvPr/>
        </p:nvSpPr>
        <p:spPr>
          <a:xfrm>
            <a:off x="418644" y="4151267"/>
            <a:ext cx="6210732" cy="392701"/>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Provides validation tasks</a:t>
            </a:r>
          </a:p>
        </p:txBody>
      </p:sp>
      <p:sp>
        <p:nvSpPr>
          <p:cNvPr id="24" name="TextBox 1">
            <a:extLst>
              <a:ext uri="{FF2B5EF4-FFF2-40B4-BE49-F238E27FC236}">
                <a16:creationId xmlns:a16="http://schemas.microsoft.com/office/drawing/2014/main" id="{64A5959B-F99A-42AF-AFA5-6C59D7C49278}"/>
              </a:ext>
            </a:extLst>
          </p:cNvPr>
          <p:cNvSpPr txBox="1"/>
          <p:nvPr/>
        </p:nvSpPr>
        <p:spPr>
          <a:xfrm>
            <a:off x="418644" y="4830239"/>
            <a:ext cx="6210732" cy="392701"/>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Modular and can be linked</a:t>
            </a:r>
          </a:p>
        </p:txBody>
      </p:sp>
      <p:sp>
        <p:nvSpPr>
          <p:cNvPr id="25" name="TextBox 1">
            <a:extLst>
              <a:ext uri="{FF2B5EF4-FFF2-40B4-BE49-F238E27FC236}">
                <a16:creationId xmlns:a16="http://schemas.microsoft.com/office/drawing/2014/main" id="{07EA3284-7FC0-4F63-BBA7-A12453157CE3}"/>
              </a:ext>
            </a:extLst>
          </p:cNvPr>
          <p:cNvSpPr txBox="1"/>
          <p:nvPr/>
        </p:nvSpPr>
        <p:spPr>
          <a:xfrm>
            <a:off x="418642" y="5509209"/>
            <a:ext cx="6210732" cy="392701"/>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Simplifies orchestration</a:t>
            </a:r>
          </a:p>
        </p:txBody>
      </p:sp>
      <p:grpSp>
        <p:nvGrpSpPr>
          <p:cNvPr id="5" name="Group 4" descr="An ARM template is shown being deployed in Development, Production, and Quality Assurance">
            <a:extLst>
              <a:ext uri="{FF2B5EF4-FFF2-40B4-BE49-F238E27FC236}">
                <a16:creationId xmlns:a16="http://schemas.microsoft.com/office/drawing/2014/main" id="{17DBA4EE-1510-4FEB-9A72-0F49DC88BBAB}"/>
              </a:ext>
            </a:extLst>
          </p:cNvPr>
          <p:cNvGrpSpPr/>
          <p:nvPr/>
        </p:nvGrpSpPr>
        <p:grpSpPr>
          <a:xfrm>
            <a:off x="7488556" y="1616057"/>
            <a:ext cx="3669850" cy="4110851"/>
            <a:chOff x="409260" y="1193514"/>
            <a:chExt cx="2908098" cy="3772935"/>
          </a:xfrm>
        </p:grpSpPr>
        <p:sp>
          <p:nvSpPr>
            <p:cNvPr id="7" name="Rectangle 6">
              <a:extLst>
                <a:ext uri="{FF2B5EF4-FFF2-40B4-BE49-F238E27FC236}">
                  <a16:creationId xmlns:a16="http://schemas.microsoft.com/office/drawing/2014/main" id="{1B5185C2-7528-45DF-8F51-CED2629D6B8D}"/>
                </a:ext>
              </a:extLst>
            </p:cNvPr>
            <p:cNvSpPr/>
            <p:nvPr/>
          </p:nvSpPr>
          <p:spPr bwMode="auto">
            <a:xfrm>
              <a:off x="409260" y="1193514"/>
              <a:ext cx="1790301" cy="739898"/>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765" dirty="0">
                  <a:solidFill>
                    <a:schemeClr val="tx1"/>
                  </a:solidFill>
                  <a:latin typeface="+mj-lt"/>
                  <a:ea typeface="Verdana" panose="020B0604030504040204" pitchFamily="34" charset="0"/>
                  <a:cs typeface="Segoe UI" pitchFamily="34" charset="0"/>
                </a:rPr>
                <a:t>ARM</a:t>
              </a:r>
            </a:p>
            <a:p>
              <a:pPr algn="ctr" defTabSz="932293" fontAlgn="base">
                <a:spcBef>
                  <a:spcPct val="0"/>
                </a:spcBef>
                <a:spcAft>
                  <a:spcPct val="0"/>
                </a:spcAft>
              </a:pPr>
              <a:r>
                <a:rPr lang="en-US" sz="1765" b="1" dirty="0">
                  <a:solidFill>
                    <a:schemeClr val="tx1"/>
                  </a:solidFill>
                  <a:latin typeface="+mj-lt"/>
                  <a:ea typeface="Verdana" panose="020B0604030504040204" pitchFamily="34" charset="0"/>
                  <a:cs typeface="Segoe UI" pitchFamily="34" charset="0"/>
                </a:rPr>
                <a:t>Template</a:t>
              </a:r>
            </a:p>
          </p:txBody>
        </p:sp>
        <p:cxnSp>
          <p:nvCxnSpPr>
            <p:cNvPr id="12" name="Connector: Elbow 11" descr="Arrow pointing right">
              <a:extLst>
                <a:ext uri="{FF2B5EF4-FFF2-40B4-BE49-F238E27FC236}">
                  <a16:creationId xmlns:a16="http://schemas.microsoft.com/office/drawing/2014/main" id="{F1E99D06-8763-496C-887D-A73563BD1E76}"/>
                </a:ext>
              </a:extLst>
            </p:cNvPr>
            <p:cNvCxnSpPr>
              <a:cxnSpLocks/>
              <a:stCxn id="7" idx="2"/>
              <a:endCxn id="8" idx="1"/>
            </p:cNvCxnSpPr>
            <p:nvPr/>
          </p:nvCxnSpPr>
          <p:spPr>
            <a:xfrm rot="16200000" flipH="1">
              <a:off x="1083495" y="2154326"/>
              <a:ext cx="664476" cy="222647"/>
            </a:xfrm>
            <a:prstGeom prst="bentConnector2">
              <a:avLst/>
            </a:prstGeom>
            <a:ln w="19050">
              <a:prstDash val="sysDash"/>
              <a:tailEnd type="triangle" w="lg" len="med"/>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AA46F11A-974F-48F2-8432-F54F72582827}"/>
                </a:ext>
              </a:extLst>
            </p:cNvPr>
            <p:cNvSpPr/>
            <p:nvPr/>
          </p:nvSpPr>
          <p:spPr bwMode="auto">
            <a:xfrm>
              <a:off x="1527057" y="2276626"/>
              <a:ext cx="1790301" cy="64252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765" dirty="0">
                  <a:solidFill>
                    <a:schemeClr val="tx1"/>
                  </a:solidFill>
                  <a:ea typeface="Verdana" panose="020B0604030504040204" pitchFamily="34" charset="0"/>
                  <a:cs typeface="Segoe UI" pitchFamily="34" charset="0"/>
                </a:rPr>
                <a:t>Development</a:t>
              </a:r>
            </a:p>
          </p:txBody>
        </p:sp>
        <p:cxnSp>
          <p:nvCxnSpPr>
            <p:cNvPr id="13" name="Connector: Elbow 12" descr="Arrow pointing right">
              <a:extLst>
                <a:ext uri="{FF2B5EF4-FFF2-40B4-BE49-F238E27FC236}">
                  <a16:creationId xmlns:a16="http://schemas.microsoft.com/office/drawing/2014/main" id="{E2945F88-F91C-431E-8281-3A4B9E844192}"/>
                </a:ext>
              </a:extLst>
            </p:cNvPr>
            <p:cNvCxnSpPr>
              <a:cxnSpLocks/>
              <a:stCxn id="7" idx="2"/>
              <a:endCxn id="11" idx="1"/>
            </p:cNvCxnSpPr>
            <p:nvPr/>
          </p:nvCxnSpPr>
          <p:spPr>
            <a:xfrm rot="16200000" flipH="1">
              <a:off x="571670" y="2666151"/>
              <a:ext cx="1688126" cy="222647"/>
            </a:xfrm>
            <a:prstGeom prst="bentConnector2">
              <a:avLst/>
            </a:prstGeom>
            <a:ln w="19050">
              <a:prstDash val="sysDash"/>
              <a:tailEnd type="triangle" w="lg" len="med"/>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0CE43D46-0B25-4589-B644-CFC1BE0074B7}"/>
                </a:ext>
              </a:extLst>
            </p:cNvPr>
            <p:cNvSpPr/>
            <p:nvPr/>
          </p:nvSpPr>
          <p:spPr bwMode="auto">
            <a:xfrm>
              <a:off x="1527057" y="3300276"/>
              <a:ext cx="1790301" cy="642523"/>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765" dirty="0">
                  <a:solidFill>
                    <a:schemeClr val="tx1"/>
                  </a:solidFill>
                  <a:ea typeface="Verdana" panose="020B0604030504040204" pitchFamily="34" charset="0"/>
                  <a:cs typeface="Segoe UI" pitchFamily="34" charset="0"/>
                </a:rPr>
                <a:t>Production</a:t>
              </a:r>
            </a:p>
          </p:txBody>
        </p:sp>
        <p:cxnSp>
          <p:nvCxnSpPr>
            <p:cNvPr id="14" name="Connector: Elbow 13" descr="Arrow pointing right">
              <a:extLst>
                <a:ext uri="{FF2B5EF4-FFF2-40B4-BE49-F238E27FC236}">
                  <a16:creationId xmlns:a16="http://schemas.microsoft.com/office/drawing/2014/main" id="{D055DEBE-E1DB-4540-B1B6-2F8C711EF887}"/>
                </a:ext>
              </a:extLst>
            </p:cNvPr>
            <p:cNvCxnSpPr>
              <a:cxnSpLocks/>
              <a:stCxn id="7" idx="2"/>
              <a:endCxn id="9" idx="1"/>
            </p:cNvCxnSpPr>
            <p:nvPr/>
          </p:nvCxnSpPr>
          <p:spPr>
            <a:xfrm rot="16200000" flipH="1">
              <a:off x="59845" y="3177976"/>
              <a:ext cx="2711776" cy="222647"/>
            </a:xfrm>
            <a:prstGeom prst="bentConnector2">
              <a:avLst/>
            </a:prstGeom>
            <a:ln w="19050">
              <a:prstDash val="sysDash"/>
              <a:tailEnd type="triangle" w="lg" len="med"/>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BEA681F5-6C1E-47C1-9187-917D19CC2C81}"/>
                </a:ext>
              </a:extLst>
            </p:cNvPr>
            <p:cNvSpPr/>
            <p:nvPr/>
          </p:nvSpPr>
          <p:spPr bwMode="auto">
            <a:xfrm>
              <a:off x="1527057" y="4323926"/>
              <a:ext cx="1790301" cy="64252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765" dirty="0">
                  <a:solidFill>
                    <a:schemeClr val="tx1"/>
                  </a:solidFill>
                  <a:ea typeface="Verdana" panose="020B0604030504040204" pitchFamily="34" charset="0"/>
                  <a:cs typeface="Segoe UI" pitchFamily="34" charset="0"/>
                </a:rPr>
                <a:t>Quality</a:t>
              </a:r>
            </a:p>
            <a:p>
              <a:pPr algn="ctr" defTabSz="932293" fontAlgn="base">
                <a:spcBef>
                  <a:spcPct val="0"/>
                </a:spcBef>
                <a:spcAft>
                  <a:spcPct val="0"/>
                </a:spcAft>
              </a:pPr>
              <a:r>
                <a:rPr lang="en-US" sz="1765" dirty="0">
                  <a:solidFill>
                    <a:schemeClr val="tx1"/>
                  </a:solidFill>
                  <a:ea typeface="Verdana" panose="020B0604030504040204" pitchFamily="34" charset="0"/>
                  <a:cs typeface="Segoe UI" pitchFamily="34" charset="0"/>
                </a:rPr>
                <a:t>Assurance</a:t>
              </a:r>
            </a:p>
          </p:txBody>
        </p:sp>
      </p:grpSp>
    </p:spTree>
    <p:extLst>
      <p:ext uri="{BB962C8B-B14F-4D97-AF65-F5344CB8AC3E}">
        <p14:creationId xmlns:p14="http://schemas.microsoft.com/office/powerpoint/2010/main" val="341048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43C9-A706-480F-A06C-1ED37469D207}"/>
              </a:ext>
            </a:extLst>
          </p:cNvPr>
          <p:cNvSpPr>
            <a:spLocks noGrp="1"/>
          </p:cNvSpPr>
          <p:nvPr>
            <p:ph type="title"/>
          </p:nvPr>
        </p:nvSpPr>
        <p:spPr/>
        <p:txBody>
          <a:bodyPr/>
          <a:lstStyle/>
          <a:p>
            <a:r>
              <a:rPr lang="en-US" dirty="0">
                <a:hlinkClick r:id="rId3"/>
              </a:rPr>
              <a:t>Explore the JSON Template Schema</a:t>
            </a:r>
            <a:endParaRPr lang="en-US" dirty="0"/>
          </a:p>
        </p:txBody>
      </p:sp>
      <p:sp>
        <p:nvSpPr>
          <p:cNvPr id="8" name="TextBox 1">
            <a:extLst>
              <a:ext uri="{FF2B5EF4-FFF2-40B4-BE49-F238E27FC236}">
                <a16:creationId xmlns:a16="http://schemas.microsoft.com/office/drawing/2014/main" id="{A39056A0-0557-4299-8691-1E731DE70B94}"/>
              </a:ext>
            </a:extLst>
          </p:cNvPr>
          <p:cNvSpPr txBox="1"/>
          <p:nvPr/>
        </p:nvSpPr>
        <p:spPr>
          <a:xfrm>
            <a:off x="418644" y="1435383"/>
            <a:ext cx="5518922" cy="701519"/>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Defines all the Resource manager resources in a deployment</a:t>
            </a:r>
          </a:p>
        </p:txBody>
      </p:sp>
      <p:sp>
        <p:nvSpPr>
          <p:cNvPr id="9" name="TextBox 1">
            <a:extLst>
              <a:ext uri="{FF2B5EF4-FFF2-40B4-BE49-F238E27FC236}">
                <a16:creationId xmlns:a16="http://schemas.microsoft.com/office/drawing/2014/main" id="{9B0DA49B-2AB8-482F-A738-5B393399D383}"/>
              </a:ext>
            </a:extLst>
          </p:cNvPr>
          <p:cNvSpPr txBox="1"/>
          <p:nvPr/>
        </p:nvSpPr>
        <p:spPr>
          <a:xfrm>
            <a:off x="418644" y="2481421"/>
            <a:ext cx="5518922" cy="487569"/>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Written in JSON</a:t>
            </a:r>
          </a:p>
        </p:txBody>
      </p:sp>
      <p:sp>
        <p:nvSpPr>
          <p:cNvPr id="10" name="TextBox 1">
            <a:extLst>
              <a:ext uri="{FF2B5EF4-FFF2-40B4-BE49-F238E27FC236}">
                <a16:creationId xmlns:a16="http://schemas.microsoft.com/office/drawing/2014/main" id="{2ABCDACA-4AAB-4893-B8DD-D7C22C0C62BD}"/>
              </a:ext>
            </a:extLst>
          </p:cNvPr>
          <p:cNvSpPr txBox="1"/>
          <p:nvPr/>
        </p:nvSpPr>
        <p:spPr>
          <a:xfrm>
            <a:off x="418644" y="3313509"/>
            <a:ext cx="5518922" cy="487569"/>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A collection of key-value pairs</a:t>
            </a:r>
          </a:p>
        </p:txBody>
      </p:sp>
      <p:sp>
        <p:nvSpPr>
          <p:cNvPr id="11" name="TextBox 1">
            <a:extLst>
              <a:ext uri="{FF2B5EF4-FFF2-40B4-BE49-F238E27FC236}">
                <a16:creationId xmlns:a16="http://schemas.microsoft.com/office/drawing/2014/main" id="{A4CC9C80-4DD8-4007-BBBB-373F7D706594}"/>
              </a:ext>
            </a:extLst>
          </p:cNvPr>
          <p:cNvSpPr txBox="1"/>
          <p:nvPr/>
        </p:nvSpPr>
        <p:spPr>
          <a:xfrm>
            <a:off x="418644" y="4145597"/>
            <a:ext cx="5518922" cy="487569"/>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Each key is a string</a:t>
            </a:r>
          </a:p>
        </p:txBody>
      </p:sp>
      <p:sp>
        <p:nvSpPr>
          <p:cNvPr id="12" name="TextBox 1">
            <a:extLst>
              <a:ext uri="{FF2B5EF4-FFF2-40B4-BE49-F238E27FC236}">
                <a16:creationId xmlns:a16="http://schemas.microsoft.com/office/drawing/2014/main" id="{5340D256-A76C-4D77-8B8B-48665DD927D2}"/>
              </a:ext>
            </a:extLst>
          </p:cNvPr>
          <p:cNvSpPr txBox="1"/>
          <p:nvPr/>
        </p:nvSpPr>
        <p:spPr>
          <a:xfrm>
            <a:off x="418643" y="4977683"/>
            <a:ext cx="5518922" cy="680101"/>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Each value can be a string, number, Boolean expression, list of values, object </a:t>
            </a:r>
          </a:p>
        </p:txBody>
      </p:sp>
      <p:sp>
        <p:nvSpPr>
          <p:cNvPr id="6" name="Rectangle 5">
            <a:extLst>
              <a:ext uri="{FF2B5EF4-FFF2-40B4-BE49-F238E27FC236}">
                <a16:creationId xmlns:a16="http://schemas.microsoft.com/office/drawing/2014/main" id="{9D75F2C2-A09A-4F9F-A94A-7AECE11B9638}"/>
              </a:ext>
              <a:ext uri="{C183D7F6-B498-43B3-948B-1728B52AA6E4}">
                <adec:decorative xmlns:adec="http://schemas.microsoft.com/office/drawing/2017/decorative" val="0"/>
              </a:ext>
            </a:extLst>
          </p:cNvPr>
          <p:cNvSpPr/>
          <p:nvPr/>
        </p:nvSpPr>
        <p:spPr bwMode="auto">
          <a:xfrm>
            <a:off x="6096001" y="1156398"/>
            <a:ext cx="5677358" cy="4801791"/>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927" tIns="268927" rIns="179285"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nSpc>
                <a:spcPct val="120000"/>
              </a:lnSpc>
            </a:pPr>
            <a:r>
              <a:rPr lang="en-US" sz="1961" dirty="0">
                <a:solidFill>
                  <a:schemeClr val="tx1"/>
                </a:solidFill>
                <a:latin typeface="Consolas" panose="020B0609020204030204" pitchFamily="49" charset="0"/>
              </a:rPr>
              <a:t>{</a:t>
            </a:r>
          </a:p>
          <a:p>
            <a:pPr>
              <a:lnSpc>
                <a:spcPct val="120000"/>
              </a:lnSpc>
            </a:pPr>
            <a:r>
              <a:rPr lang="en-US" sz="1961" dirty="0">
                <a:solidFill>
                  <a:schemeClr val="tx1"/>
                </a:solidFill>
                <a:latin typeface="Consolas" panose="020B0609020204030204" pitchFamily="49" charset="0"/>
              </a:rPr>
              <a:t>    "$schema": 	"http://schema.management.</a:t>
            </a:r>
          </a:p>
          <a:p>
            <a:pPr>
              <a:lnSpc>
                <a:spcPct val="120000"/>
              </a:lnSpc>
            </a:pPr>
            <a:r>
              <a:rPr lang="en-US" sz="1961" dirty="0">
                <a:solidFill>
                  <a:schemeClr val="tx1"/>
                </a:solidFill>
                <a:latin typeface="Consolas" panose="020B0609020204030204" pitchFamily="49" charset="0"/>
              </a:rPr>
              <a:t>	azure.com/schemas/2019-04-	01/deploymentTemplate.json#",</a:t>
            </a:r>
          </a:p>
          <a:p>
            <a:pPr>
              <a:lnSpc>
                <a:spcPct val="120000"/>
              </a:lnSpc>
            </a:pPr>
            <a:r>
              <a:rPr lang="en-US" sz="1961" dirty="0">
                <a:solidFill>
                  <a:schemeClr val="tx1"/>
                </a:solidFill>
                <a:latin typeface="Consolas" panose="020B0609020204030204" pitchFamily="49" charset="0"/>
              </a:rPr>
              <a:t>    "contentVersion": "",</a:t>
            </a:r>
          </a:p>
          <a:p>
            <a:pPr>
              <a:lnSpc>
                <a:spcPct val="120000"/>
              </a:lnSpc>
            </a:pPr>
            <a:r>
              <a:rPr lang="en-US" sz="1961" dirty="0">
                <a:solidFill>
                  <a:schemeClr val="tx1"/>
                </a:solidFill>
                <a:latin typeface="Consolas" panose="020B0609020204030204" pitchFamily="49" charset="0"/>
              </a:rPr>
              <a:t>    "parameters": {},</a:t>
            </a:r>
          </a:p>
          <a:p>
            <a:pPr>
              <a:lnSpc>
                <a:spcPct val="120000"/>
              </a:lnSpc>
            </a:pPr>
            <a:r>
              <a:rPr lang="en-US" sz="1961" dirty="0">
                <a:solidFill>
                  <a:schemeClr val="tx1"/>
                </a:solidFill>
                <a:latin typeface="Consolas" panose="020B0609020204030204" pitchFamily="49" charset="0"/>
              </a:rPr>
              <a:t>    "variables": {},</a:t>
            </a:r>
          </a:p>
          <a:p>
            <a:pPr>
              <a:lnSpc>
                <a:spcPct val="120000"/>
              </a:lnSpc>
            </a:pPr>
            <a:r>
              <a:rPr lang="en-US" sz="1961" dirty="0">
                <a:solidFill>
                  <a:schemeClr val="tx1"/>
                </a:solidFill>
                <a:latin typeface="Consolas" panose="020B0609020204030204" pitchFamily="49" charset="0"/>
              </a:rPr>
              <a:t>    "functions": [],</a:t>
            </a:r>
          </a:p>
          <a:p>
            <a:pPr>
              <a:lnSpc>
                <a:spcPct val="120000"/>
              </a:lnSpc>
            </a:pPr>
            <a:r>
              <a:rPr lang="en-US" sz="1961" dirty="0">
                <a:solidFill>
                  <a:schemeClr val="tx1"/>
                </a:solidFill>
                <a:latin typeface="Consolas" panose="020B0609020204030204" pitchFamily="49" charset="0"/>
              </a:rPr>
              <a:t>    "resources": [],</a:t>
            </a:r>
          </a:p>
          <a:p>
            <a:pPr>
              <a:lnSpc>
                <a:spcPct val="120000"/>
              </a:lnSpc>
            </a:pPr>
            <a:r>
              <a:rPr lang="en-US" sz="1961" dirty="0">
                <a:solidFill>
                  <a:schemeClr val="tx1"/>
                </a:solidFill>
                <a:latin typeface="Consolas" panose="020B0609020204030204" pitchFamily="49" charset="0"/>
              </a:rPr>
              <a:t>    "outputs": {}</a:t>
            </a:r>
          </a:p>
          <a:p>
            <a:pPr>
              <a:lnSpc>
                <a:spcPct val="120000"/>
              </a:lnSpc>
            </a:pPr>
            <a:r>
              <a:rPr lang="en-US" sz="1961"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45397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C561E8-32CB-59B6-ECD1-7FD15BDAEF7F}"/>
              </a:ext>
            </a:extLst>
          </p:cNvPr>
          <p:cNvSpPr>
            <a:spLocks noGrp="1"/>
          </p:cNvSpPr>
          <p:nvPr>
            <p:ph type="title"/>
          </p:nvPr>
        </p:nvSpPr>
        <p:spPr/>
        <p:txBody>
          <a:bodyPr>
            <a:normAutofit fontScale="90000"/>
          </a:bodyPr>
          <a:lstStyle/>
          <a:p>
            <a:r>
              <a:rPr lang="en-US" dirty="0"/>
              <a:t>Azure Resource Manager</a:t>
            </a:r>
          </a:p>
        </p:txBody>
      </p:sp>
      <p:sp>
        <p:nvSpPr>
          <p:cNvPr id="9" name="Text Placeholder 8">
            <a:extLst>
              <a:ext uri="{FF2B5EF4-FFF2-40B4-BE49-F238E27FC236}">
                <a16:creationId xmlns:a16="http://schemas.microsoft.com/office/drawing/2014/main" id="{4B949EFF-65AC-B9DC-1356-2E923452954D}"/>
              </a:ext>
            </a:extLst>
          </p:cNvPr>
          <p:cNvSpPr>
            <a:spLocks noGrp="1"/>
          </p:cNvSpPr>
          <p:nvPr>
            <p:ph type="body" sz="quarter" idx="16"/>
          </p:nvPr>
        </p:nvSpPr>
        <p:spPr>
          <a:xfrm>
            <a:off x="584200" y="1594155"/>
            <a:ext cx="3174143" cy="2154436"/>
          </a:xfrm>
        </p:spPr>
        <p:txBody>
          <a:bodyPr/>
          <a:lstStyle/>
          <a:p>
            <a:r>
              <a:rPr lang="en-US" sz="2000" dirty="0">
                <a:latin typeface="+mn-lt"/>
              </a:rPr>
              <a:t>The </a:t>
            </a:r>
            <a:r>
              <a:rPr lang="en-US" sz="2000" b="1" dirty="0">
                <a:latin typeface="+mn-lt"/>
              </a:rPr>
              <a:t>Azure Resource Manager (ARM) </a:t>
            </a:r>
            <a:r>
              <a:rPr lang="en-US" sz="2000" dirty="0">
                <a:latin typeface="+mn-lt"/>
              </a:rPr>
              <a:t>provides a management layer that enables you to create, update, and delete resources in your Azure subscription.</a:t>
            </a:r>
          </a:p>
        </p:txBody>
      </p:sp>
      <p:pic>
        <p:nvPicPr>
          <p:cNvPr id="11" name="Picture Placeholder 10" descr="Resource Manager request model">
            <a:extLst>
              <a:ext uri="{FF2B5EF4-FFF2-40B4-BE49-F238E27FC236}">
                <a16:creationId xmlns:a16="http://schemas.microsoft.com/office/drawing/2014/main" id="{B5E48868-103A-651B-5EAC-09C1DB98C2E9}"/>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2255" t="-8375" r="-2255" b="-8375"/>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12" name="Footer Placeholder 11">
            <a:extLst>
              <a:ext uri="{FF2B5EF4-FFF2-40B4-BE49-F238E27FC236}">
                <a16:creationId xmlns:a16="http://schemas.microsoft.com/office/drawing/2014/main" id="{D13FEDD6-CDB9-8ED3-0EFB-C96ECF9A8CC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450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eometric white clouds on a blue sky">
            <a:extLst>
              <a:ext uri="{FF2B5EF4-FFF2-40B4-BE49-F238E27FC236}">
                <a16:creationId xmlns:a16="http://schemas.microsoft.com/office/drawing/2014/main" id="{378F0C5C-87EB-9DE0-99F7-028385A0E017}"/>
              </a:ext>
            </a:extLst>
          </p:cNvPr>
          <p:cNvPicPr>
            <a:picLocks noChangeAspect="1"/>
          </p:cNvPicPr>
          <p:nvPr/>
        </p:nvPicPr>
        <p:blipFill rotWithShape="1">
          <a:blip r:embed="rId3">
            <a:alphaModFix amt="35000"/>
          </a:blip>
          <a:srcRect b="25000"/>
          <a:stretch/>
        </p:blipFill>
        <p:spPr>
          <a:xfrm>
            <a:off x="20" y="10"/>
            <a:ext cx="12191977" cy="6857990"/>
          </a:xfrm>
          <a:prstGeom prst="rect">
            <a:avLst/>
          </a:prstGeom>
        </p:spPr>
      </p:pic>
      <p:sp>
        <p:nvSpPr>
          <p:cNvPr id="2" name="Title 1">
            <a:extLst>
              <a:ext uri="{FF2B5EF4-FFF2-40B4-BE49-F238E27FC236}">
                <a16:creationId xmlns:a16="http://schemas.microsoft.com/office/drawing/2014/main" id="{0DEC88FD-2D74-FF67-A38E-A2C347C5B801}"/>
              </a:ext>
            </a:extLst>
          </p:cNvPr>
          <p:cNvSpPr>
            <a:spLocks noGrp="1"/>
          </p:cNvSpPr>
          <p:nvPr>
            <p:ph type="title"/>
          </p:nvPr>
        </p:nvSpPr>
        <p:spPr>
          <a:xfrm>
            <a:off x="981944" y="3277242"/>
            <a:ext cx="10446774" cy="1502799"/>
          </a:xfr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p>
            <a:r>
              <a:rPr lang="en-US" sz="8000" b="1" dirty="0">
                <a:ln/>
                <a:solidFill>
                  <a:schemeClr val="accent4"/>
                </a:solidFill>
              </a:rPr>
              <a:t>Azure Demo </a:t>
            </a:r>
            <a:endParaRPr lang="en-US" sz="13800" b="1" dirty="0">
              <a:ln/>
              <a:solidFill>
                <a:schemeClr val="accent4"/>
              </a:solidFill>
            </a:endParaRPr>
          </a:p>
        </p:txBody>
      </p:sp>
      <p:grpSp>
        <p:nvGrpSpPr>
          <p:cNvPr id="3" name="Group 2">
            <a:extLst>
              <a:ext uri="{FF2B5EF4-FFF2-40B4-BE49-F238E27FC236}">
                <a16:creationId xmlns:a16="http://schemas.microsoft.com/office/drawing/2014/main" id="{F8D314FE-F11A-6624-E0C8-DAA428588926}"/>
              </a:ext>
            </a:extLst>
          </p:cNvPr>
          <p:cNvGrpSpPr/>
          <p:nvPr/>
        </p:nvGrpSpPr>
        <p:grpSpPr>
          <a:xfrm>
            <a:off x="6935358" y="3635601"/>
            <a:ext cx="4874999" cy="540540"/>
            <a:chOff x="0" y="3699780"/>
            <a:chExt cx="4874999" cy="540540"/>
          </a:xfrm>
        </p:grpSpPr>
        <p:sp>
          <p:nvSpPr>
            <p:cNvPr id="8" name="Rectangle: Rounded Corners 7">
              <a:extLst>
                <a:ext uri="{FF2B5EF4-FFF2-40B4-BE49-F238E27FC236}">
                  <a16:creationId xmlns:a16="http://schemas.microsoft.com/office/drawing/2014/main" id="{92105ED4-9A99-C703-50F1-1ACED3065FB4}"/>
                </a:ext>
              </a:extLst>
            </p:cNvPr>
            <p:cNvSpPr/>
            <p:nvPr/>
          </p:nvSpPr>
          <p:spPr>
            <a:xfrm>
              <a:off x="0" y="3699780"/>
              <a:ext cx="4874999" cy="540540"/>
            </a:xfrm>
            <a:prstGeom prst="roundRect">
              <a:avLst/>
            </a:prstGeom>
          </p:spPr>
          <p:style>
            <a:lnRef idx="2">
              <a:schemeClr val="lt1">
                <a:hueOff val="0"/>
                <a:satOff val="0"/>
                <a:lumOff val="0"/>
                <a:alphaOff val="0"/>
              </a:schemeClr>
            </a:lnRef>
            <a:fillRef idx="1">
              <a:schemeClr val="accent1">
                <a:shade val="80000"/>
                <a:hueOff val="409199"/>
                <a:satOff val="-42669"/>
                <a:lumOff val="28666"/>
                <a:alphaOff val="0"/>
              </a:schemeClr>
            </a:fillRef>
            <a:effectRef idx="0">
              <a:schemeClr val="accent1">
                <a:shade val="80000"/>
                <a:hueOff val="409199"/>
                <a:satOff val="-42669"/>
                <a:lumOff val="28666"/>
                <a:alphaOff val="0"/>
              </a:schemeClr>
            </a:effectRef>
            <a:fontRef idx="minor">
              <a:schemeClr val="lt1"/>
            </a:fontRef>
          </p:style>
          <p:txBody>
            <a:bodyPr/>
            <a:lstStyle/>
            <a:p>
              <a:endParaRPr lang="en-US"/>
            </a:p>
          </p:txBody>
        </p:sp>
        <p:sp>
          <p:nvSpPr>
            <p:cNvPr id="9" name="Rectangle: Rounded Corners 4">
              <a:extLst>
                <a:ext uri="{FF2B5EF4-FFF2-40B4-BE49-F238E27FC236}">
                  <a16:creationId xmlns:a16="http://schemas.microsoft.com/office/drawing/2014/main" id="{A44825FB-A104-63B1-9D90-4658B9FD9ACD}"/>
                </a:ext>
              </a:extLst>
            </p:cNvPr>
            <p:cNvSpPr txBox="1"/>
            <p:nvPr/>
          </p:nvSpPr>
          <p:spPr>
            <a:xfrm>
              <a:off x="26387" y="3726167"/>
              <a:ext cx="4822225" cy="4877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Azure Walkthrough</a:t>
              </a:r>
            </a:p>
          </p:txBody>
        </p:sp>
      </p:grpSp>
      <p:grpSp>
        <p:nvGrpSpPr>
          <p:cNvPr id="4" name="Group 3">
            <a:extLst>
              <a:ext uri="{FF2B5EF4-FFF2-40B4-BE49-F238E27FC236}">
                <a16:creationId xmlns:a16="http://schemas.microsoft.com/office/drawing/2014/main" id="{59FFEBF0-2231-622B-DDD6-317B282DC069}"/>
              </a:ext>
            </a:extLst>
          </p:cNvPr>
          <p:cNvGrpSpPr/>
          <p:nvPr/>
        </p:nvGrpSpPr>
        <p:grpSpPr>
          <a:xfrm>
            <a:off x="6935358" y="4239501"/>
            <a:ext cx="4874999" cy="540540"/>
            <a:chOff x="0" y="4303680"/>
            <a:chExt cx="4874999" cy="540540"/>
          </a:xfrm>
        </p:grpSpPr>
        <p:sp>
          <p:nvSpPr>
            <p:cNvPr id="5" name="Rectangle: Rounded Corners 4">
              <a:extLst>
                <a:ext uri="{FF2B5EF4-FFF2-40B4-BE49-F238E27FC236}">
                  <a16:creationId xmlns:a16="http://schemas.microsoft.com/office/drawing/2014/main" id="{A77DA697-06EE-3C05-0A89-408EEA6441EE}"/>
                </a:ext>
              </a:extLst>
            </p:cNvPr>
            <p:cNvSpPr/>
            <p:nvPr/>
          </p:nvSpPr>
          <p:spPr>
            <a:xfrm>
              <a:off x="0" y="4303680"/>
              <a:ext cx="4874999" cy="540540"/>
            </a:xfrm>
            <a:prstGeom prst="roundRect">
              <a:avLst/>
            </a:prstGeom>
          </p:spPr>
          <p:style>
            <a:lnRef idx="2">
              <a:schemeClr val="lt1">
                <a:hueOff val="0"/>
                <a:satOff val="0"/>
                <a:lumOff val="0"/>
                <a:alphaOff val="0"/>
              </a:schemeClr>
            </a:lnRef>
            <a:fillRef idx="1">
              <a:schemeClr val="accent1">
                <a:shade val="80000"/>
                <a:hueOff val="477399"/>
                <a:satOff val="-49780"/>
                <a:lumOff val="33443"/>
                <a:alphaOff val="0"/>
              </a:schemeClr>
            </a:fillRef>
            <a:effectRef idx="0">
              <a:schemeClr val="accent1">
                <a:shade val="80000"/>
                <a:hueOff val="477399"/>
                <a:satOff val="-49780"/>
                <a:lumOff val="33443"/>
                <a:alphaOff val="0"/>
              </a:schemeClr>
            </a:effectRef>
            <a:fontRef idx="minor">
              <a:schemeClr val="lt1"/>
            </a:fontRef>
          </p:style>
          <p:txBody>
            <a:bodyPr/>
            <a:lstStyle/>
            <a:p>
              <a:endParaRPr lang="en-US"/>
            </a:p>
          </p:txBody>
        </p:sp>
        <p:sp>
          <p:nvSpPr>
            <p:cNvPr id="6" name="Rectangle: Rounded Corners 6">
              <a:extLst>
                <a:ext uri="{FF2B5EF4-FFF2-40B4-BE49-F238E27FC236}">
                  <a16:creationId xmlns:a16="http://schemas.microsoft.com/office/drawing/2014/main" id="{0315567A-A044-10A4-E65C-7B96872C1042}"/>
                </a:ext>
              </a:extLst>
            </p:cNvPr>
            <p:cNvSpPr txBox="1"/>
            <p:nvPr/>
          </p:nvSpPr>
          <p:spPr>
            <a:xfrm>
              <a:off x="26387" y="4330067"/>
              <a:ext cx="4822225" cy="4877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Azure Cloud Services Directory</a:t>
              </a:r>
            </a:p>
          </p:txBody>
        </p:sp>
      </p:grpSp>
    </p:spTree>
    <p:extLst>
      <p:ext uri="{BB962C8B-B14F-4D97-AF65-F5344CB8AC3E}">
        <p14:creationId xmlns:p14="http://schemas.microsoft.com/office/powerpoint/2010/main" val="271967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2079-3FF9-E4B4-2055-DB673CA5535D}"/>
              </a:ext>
            </a:extLst>
          </p:cNvPr>
          <p:cNvSpPr>
            <a:spLocks noGrp="1"/>
          </p:cNvSpPr>
          <p:nvPr>
            <p:ph type="title"/>
          </p:nvPr>
        </p:nvSpPr>
        <p:spPr>
          <a:xfrm>
            <a:off x="838200" y="365125"/>
            <a:ext cx="10515600" cy="930275"/>
          </a:xfrm>
        </p:spPr>
        <p:txBody>
          <a:bodyPr vert="horz" lIns="91440" tIns="45720" rIns="91440" bIns="45720" rtlCol="0">
            <a:normAutofit/>
          </a:bodyPr>
          <a:lstStyle/>
          <a:p>
            <a:r>
              <a:rPr lang="en-US"/>
              <a:t>Conclusion</a:t>
            </a:r>
          </a:p>
        </p:txBody>
      </p:sp>
      <p:sp>
        <p:nvSpPr>
          <p:cNvPr id="4" name="TextBox 3">
            <a:extLst>
              <a:ext uri="{FF2B5EF4-FFF2-40B4-BE49-F238E27FC236}">
                <a16:creationId xmlns:a16="http://schemas.microsoft.com/office/drawing/2014/main" id="{DCC9335A-5C8E-E695-11F8-7071896A15DC}"/>
              </a:ext>
            </a:extLst>
          </p:cNvPr>
          <p:cNvSpPr txBox="1"/>
          <p:nvPr/>
        </p:nvSpPr>
        <p:spPr>
          <a:xfrm>
            <a:off x="1477568" y="2245199"/>
            <a:ext cx="3805282" cy="354706"/>
          </a:xfrm>
          <a:prstGeom prst="rect">
            <a:avLst/>
          </a:prstGeom>
          <a:noFill/>
        </p:spPr>
        <p:txBody>
          <a:bodyPr wrap="square" rtlCol="0">
            <a:spAutoFit/>
          </a:bodyPr>
          <a:lstStyle/>
          <a:p>
            <a:pPr defTabSz="950976">
              <a:spcAft>
                <a:spcPts val="600"/>
              </a:spcAft>
            </a:pPr>
            <a:r>
              <a:rPr lang="en-US" sz="1664" kern="1200">
                <a:solidFill>
                  <a:schemeClr val="tx1"/>
                </a:solidFill>
                <a:latin typeface="+mn-lt"/>
                <a:ea typeface="+mn-ea"/>
                <a:cs typeface="+mn-cs"/>
              </a:rPr>
              <a:t>https://www.linkedin.com/in/emadadel</a:t>
            </a:r>
            <a:endParaRPr lang="en-US" sz="1600"/>
          </a:p>
        </p:txBody>
      </p:sp>
      <p:sp>
        <p:nvSpPr>
          <p:cNvPr id="5" name="TextBox 4">
            <a:extLst>
              <a:ext uri="{FF2B5EF4-FFF2-40B4-BE49-F238E27FC236}">
                <a16:creationId xmlns:a16="http://schemas.microsoft.com/office/drawing/2014/main" id="{1FC7F890-DA2A-411E-C956-D6D96B7E8660}"/>
              </a:ext>
            </a:extLst>
          </p:cNvPr>
          <p:cNvSpPr txBox="1"/>
          <p:nvPr/>
        </p:nvSpPr>
        <p:spPr>
          <a:xfrm>
            <a:off x="1490643" y="2605067"/>
            <a:ext cx="2778439" cy="354706"/>
          </a:xfrm>
          <a:prstGeom prst="rect">
            <a:avLst/>
          </a:prstGeom>
          <a:noFill/>
        </p:spPr>
        <p:txBody>
          <a:bodyPr wrap="square" rtlCol="0">
            <a:spAutoFit/>
          </a:bodyPr>
          <a:lstStyle/>
          <a:p>
            <a:pPr defTabSz="950976">
              <a:spcAft>
                <a:spcPts val="600"/>
              </a:spcAft>
            </a:pPr>
            <a:r>
              <a:rPr lang="en-US" sz="1664" kern="1200">
                <a:solidFill>
                  <a:schemeClr val="tx1"/>
                </a:solidFill>
                <a:latin typeface="+mn-lt"/>
                <a:ea typeface="+mn-ea"/>
                <a:cs typeface="+mn-cs"/>
              </a:rPr>
              <a:t>https://www.emadadel.com</a:t>
            </a:r>
            <a:endParaRPr lang="en-US" sz="1600"/>
          </a:p>
        </p:txBody>
      </p:sp>
      <p:pic>
        <p:nvPicPr>
          <p:cNvPr id="6" name="Picture 14" descr="Linkedin logo png, Linkedin icon transparent png 18930587 PNG">
            <a:extLst>
              <a:ext uri="{FF2B5EF4-FFF2-40B4-BE49-F238E27FC236}">
                <a16:creationId xmlns:a16="http://schemas.microsoft.com/office/drawing/2014/main" id="{9839849D-E8F6-C13F-CE21-E78CFA1FE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662" y="2011363"/>
            <a:ext cx="631622" cy="6316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World wide web - Free seo and web icons">
            <a:extLst>
              <a:ext uri="{FF2B5EF4-FFF2-40B4-BE49-F238E27FC236}">
                <a16:creationId xmlns:a16="http://schemas.microsoft.com/office/drawing/2014/main" id="{6EE7E349-79FB-4326-5162-CD35A4F2E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924" y="2557968"/>
            <a:ext cx="442191" cy="4421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85588D-CCE2-E92F-D059-2564A216E9FE}"/>
              </a:ext>
            </a:extLst>
          </p:cNvPr>
          <p:cNvSpPr txBox="1"/>
          <p:nvPr/>
        </p:nvSpPr>
        <p:spPr>
          <a:xfrm>
            <a:off x="1490115" y="3002063"/>
            <a:ext cx="4472931" cy="354706"/>
          </a:xfrm>
          <a:prstGeom prst="rect">
            <a:avLst/>
          </a:prstGeom>
          <a:noFill/>
        </p:spPr>
        <p:txBody>
          <a:bodyPr wrap="square" rtlCol="0">
            <a:spAutoFit/>
          </a:bodyPr>
          <a:lstStyle/>
          <a:p>
            <a:pPr defTabSz="950976">
              <a:spcAft>
                <a:spcPts val="600"/>
              </a:spcAft>
            </a:pPr>
            <a:r>
              <a:rPr lang="en-US" sz="1664" kern="1200">
                <a:solidFill>
                  <a:schemeClr val="tx1"/>
                </a:solidFill>
                <a:latin typeface="+mn-lt"/>
                <a:ea typeface="+mn-ea"/>
                <a:cs typeface="+mn-cs"/>
              </a:rPr>
              <a:t>https://www.youtube.com/EmadAdel2008</a:t>
            </a:r>
            <a:endParaRPr lang="en-US" sz="1600"/>
          </a:p>
        </p:txBody>
      </p:sp>
      <p:pic>
        <p:nvPicPr>
          <p:cNvPr id="9" name="Picture 8" descr="A qr code on a white background">
            <a:extLst>
              <a:ext uri="{FF2B5EF4-FFF2-40B4-BE49-F238E27FC236}">
                <a16:creationId xmlns:a16="http://schemas.microsoft.com/office/drawing/2014/main" id="{20E3EA48-59EC-7D54-809F-5D7093C0D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5708" y="3919343"/>
            <a:ext cx="2252857" cy="2252857"/>
          </a:xfrm>
          <a:prstGeom prst="rect">
            <a:avLst/>
          </a:prstGeom>
        </p:spPr>
      </p:pic>
      <p:pic>
        <p:nvPicPr>
          <p:cNvPr id="10" name="Picture 9" descr="A red button with a white play button&#10;&#10;Description automatically generated">
            <a:extLst>
              <a:ext uri="{FF2B5EF4-FFF2-40B4-BE49-F238E27FC236}">
                <a16:creationId xmlns:a16="http://schemas.microsoft.com/office/drawing/2014/main" id="{6C8F3DB1-40C9-B459-ABB8-928B08A9CEB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2222" y1="38056" x2="42222" y2="38056"/>
                        <a14:foregroundMark x1="38889" y1="62222" x2="38889" y2="62222"/>
                        <a14:foregroundMark x1="38889" y1="61389" x2="38889" y2="61389"/>
                        <a14:foregroundMark x1="37222" y1="45556" x2="37222" y2="45556"/>
                        <a14:foregroundMark x1="37222" y1="45556" x2="37222" y2="45556"/>
                        <a14:foregroundMark x1="37222" y1="45556" x2="37222" y2="45556"/>
                        <a14:foregroundMark x1="37222" y1="45556" x2="37222" y2="45556"/>
                        <a14:foregroundMark x1="37222" y1="45556" x2="37222" y2="45556"/>
                        <a14:foregroundMark x1="72222" y1="51389" x2="72222" y2="51389"/>
                        <a14:foregroundMark x1="72222" y1="51389" x2="72222" y2="51389"/>
                      </a14:backgroundRemoval>
                    </a14:imgEffect>
                  </a14:imgLayer>
                </a14:imgProps>
              </a:ext>
              <a:ext uri="{28A0092B-C50C-407E-A947-70E740481C1C}">
                <a14:useLocalDpi xmlns:a14="http://schemas.microsoft.com/office/drawing/2010/main" val="0"/>
              </a:ext>
            </a:extLst>
          </a:blip>
          <a:stretch>
            <a:fillRect/>
          </a:stretch>
        </p:blipFill>
        <p:spPr>
          <a:xfrm>
            <a:off x="994833" y="2902221"/>
            <a:ext cx="523279" cy="603504"/>
          </a:xfrm>
          <a:prstGeom prst="rect">
            <a:avLst/>
          </a:prstGeom>
        </p:spPr>
      </p:pic>
      <p:pic>
        <p:nvPicPr>
          <p:cNvPr id="12" name="Picture 11" descr="A cartoon character standing next to a green and white text&#10;&#10;Description automatically generated">
            <a:extLst>
              <a:ext uri="{FF2B5EF4-FFF2-40B4-BE49-F238E27FC236}">
                <a16:creationId xmlns:a16="http://schemas.microsoft.com/office/drawing/2014/main" id="{190DCB6C-0D0A-18BA-3677-5FFD19AD1D9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827" b="89884" l="8542" r="90000">
                        <a14:foregroundMark x1="8542" y1="54913" x2="8542" y2="5491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405237" y="2124412"/>
            <a:ext cx="6909102" cy="4980311"/>
          </a:xfrm>
          <a:prstGeom prst="rect">
            <a:avLst/>
          </a:prstGeom>
        </p:spPr>
      </p:pic>
    </p:spTree>
    <p:extLst>
      <p:ext uri="{BB962C8B-B14F-4D97-AF65-F5344CB8AC3E}">
        <p14:creationId xmlns:p14="http://schemas.microsoft.com/office/powerpoint/2010/main" val="428516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eometric white clouds on a blue sky">
            <a:extLst>
              <a:ext uri="{FF2B5EF4-FFF2-40B4-BE49-F238E27FC236}">
                <a16:creationId xmlns:a16="http://schemas.microsoft.com/office/drawing/2014/main" id="{D9252EA9-EA08-1672-EBA7-2FD52FF719CF}"/>
              </a:ext>
            </a:extLst>
          </p:cNvPr>
          <p:cNvPicPr>
            <a:picLocks noChangeAspect="1"/>
          </p:cNvPicPr>
          <p:nvPr/>
        </p:nvPicPr>
        <p:blipFill rotWithShape="1">
          <a:blip r:embed="rId3">
            <a:alphaModFix amt="35000"/>
          </a:blip>
          <a:srcRect b="25000"/>
          <a:stretch/>
        </p:blipFill>
        <p:spPr>
          <a:xfrm>
            <a:off x="20" y="10"/>
            <a:ext cx="12191977" cy="6857990"/>
          </a:xfrm>
          <a:prstGeom prst="rect">
            <a:avLst/>
          </a:prstGeom>
        </p:spPr>
      </p:pic>
      <p:sp>
        <p:nvSpPr>
          <p:cNvPr id="2" name="Title 1">
            <a:extLst>
              <a:ext uri="{FF2B5EF4-FFF2-40B4-BE49-F238E27FC236}">
                <a16:creationId xmlns:a16="http://schemas.microsoft.com/office/drawing/2014/main" id="{ACFB61C8-6AA3-7AC3-8CB2-C99A04AE9245}"/>
              </a:ext>
            </a:extLst>
          </p:cNvPr>
          <p:cNvSpPr>
            <a:spLocks noGrp="1"/>
          </p:cNvSpPr>
          <p:nvPr>
            <p:ph type="title"/>
          </p:nvPr>
        </p:nvSpPr>
        <p:spPr>
          <a:xfrm>
            <a:off x="637771" y="1211455"/>
            <a:ext cx="3600860" cy="5431536"/>
          </a:xfrm>
        </p:spPr>
        <p:txBody>
          <a:bodyPr>
            <a:normAutofit/>
          </a:bodyPr>
          <a:lstStyle/>
          <a:p>
            <a:r>
              <a:rPr lang="en-US" sz="2400" dirty="0">
                <a:effectLst/>
              </a:rPr>
              <a:t>Cloud Learning Zone</a:t>
            </a:r>
            <a:endParaRPr lang="en-US" sz="5400" dirty="0"/>
          </a:p>
        </p:txBody>
      </p:sp>
      <p:sp>
        <p:nvSpPr>
          <p:cNvPr id="3" name="Content Placeholder 2">
            <a:extLst>
              <a:ext uri="{FF2B5EF4-FFF2-40B4-BE49-F238E27FC236}">
                <a16:creationId xmlns:a16="http://schemas.microsoft.com/office/drawing/2014/main" id="{FB26A459-0F3B-5D7D-7420-EF0186C6E089}"/>
              </a:ext>
            </a:extLst>
          </p:cNvPr>
          <p:cNvSpPr>
            <a:spLocks noGrp="1"/>
          </p:cNvSpPr>
          <p:nvPr>
            <p:ph idx="1"/>
          </p:nvPr>
        </p:nvSpPr>
        <p:spPr>
          <a:xfrm>
            <a:off x="5164812" y="716887"/>
            <a:ext cx="6224335" cy="5098901"/>
          </a:xfrm>
        </p:spPr>
        <p:txBody>
          <a:bodyPr anchor="ctr">
            <a:normAutofit/>
          </a:bodyPr>
          <a:lstStyle/>
          <a:p>
            <a:r>
              <a:rPr lang="en-US" sz="2200" dirty="0">
                <a:hlinkClick r:id="rId4"/>
              </a:rPr>
              <a:t>https://youtube.com/@CloudLearningZone</a:t>
            </a:r>
            <a:endParaRPr lang="en-US" sz="2200" dirty="0"/>
          </a:p>
          <a:p>
            <a:endParaRPr lang="en-US" sz="2200" dirty="0"/>
          </a:p>
          <a:p>
            <a:r>
              <a:rPr lang="en-US" sz="2200" dirty="0">
                <a:hlinkClick r:id="rId5"/>
              </a:rPr>
              <a:t>https://chat.whatsapp.com/CgVTolHVU3e7csp0hKFQAn</a:t>
            </a:r>
            <a:endParaRPr lang="en-US" sz="2200" dirty="0"/>
          </a:p>
          <a:p>
            <a:endParaRPr lang="en-US" sz="2200" dirty="0"/>
          </a:p>
          <a:p>
            <a:r>
              <a:rPr lang="en-US" sz="2200" dirty="0">
                <a:hlinkClick r:id="rId6"/>
              </a:rPr>
              <a:t>https://www.linkedin.com/groups/9806371/</a:t>
            </a:r>
            <a:endParaRPr lang="en-US" sz="2200" dirty="0"/>
          </a:p>
        </p:txBody>
      </p:sp>
      <p:pic>
        <p:nvPicPr>
          <p:cNvPr id="7" name="Picture 6" descr="A green square icon with a white logo&#10;&#10;Description automatically generated">
            <a:extLst>
              <a:ext uri="{FF2B5EF4-FFF2-40B4-BE49-F238E27FC236}">
                <a16:creationId xmlns:a16="http://schemas.microsoft.com/office/drawing/2014/main" id="{BED5F051-14BC-447C-F26B-62CA9460D15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66944" y1="53056" x2="66944" y2="53056"/>
                        <a14:foregroundMark x1="51667" y1="57500" x2="51667" y2="57500"/>
                        <a14:foregroundMark x1="54167" y1="57500" x2="54167" y2="57500"/>
                        <a14:foregroundMark x1="38333" y1="70278" x2="38333" y2="70278"/>
                        <a14:foregroundMark x1="31667" y1="68333" x2="31667" y2="68333"/>
                        <a14:foregroundMark x1="31667" y1="65556" x2="31667" y2="65556"/>
                        <a14:foregroundMark x1="40833" y1="46944" x2="40833" y2="46944"/>
                        <a14:foregroundMark x1="40833" y1="46944" x2="40833" y2="46944"/>
                        <a14:foregroundMark x1="40833" y1="46944" x2="40833" y2="46944"/>
                        <a14:foregroundMark x1="40833" y1="46944" x2="40833" y2="46944"/>
                        <a14:foregroundMark x1="40833" y1="46944" x2="40833" y2="46944"/>
                        <a14:foregroundMark x1="42222" y1="69722" x2="42222" y2="69722"/>
                        <a14:foregroundMark x1="42222" y1="69722" x2="42222" y2="69722"/>
                        <a14:foregroundMark x1="42222" y1="69722" x2="42222" y2="69722"/>
                      </a14:backgroundRemoval>
                    </a14:imgEffect>
                  </a14:imgLayer>
                </a14:imgProps>
              </a:ext>
              <a:ext uri="{28A0092B-C50C-407E-A947-70E740481C1C}">
                <a14:useLocalDpi xmlns:a14="http://schemas.microsoft.com/office/drawing/2010/main" val="0"/>
              </a:ext>
            </a:extLst>
          </a:blip>
          <a:stretch>
            <a:fillRect/>
          </a:stretch>
        </p:blipFill>
        <p:spPr>
          <a:xfrm>
            <a:off x="3929345" y="2644487"/>
            <a:ext cx="1054135" cy="1054135"/>
          </a:xfrm>
          <a:prstGeom prst="rect">
            <a:avLst/>
          </a:prstGeom>
        </p:spPr>
      </p:pic>
      <p:pic>
        <p:nvPicPr>
          <p:cNvPr id="11" name="Picture 10" descr="A red button with a white play button&#10;&#10;Description automatically generated">
            <a:extLst>
              <a:ext uri="{FF2B5EF4-FFF2-40B4-BE49-F238E27FC236}">
                <a16:creationId xmlns:a16="http://schemas.microsoft.com/office/drawing/2014/main" id="{35B881DA-5985-E9B2-3840-353B8FACFEF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2222" y1="38056" x2="42222" y2="38056"/>
                        <a14:foregroundMark x1="38889" y1="62222" x2="38889" y2="62222"/>
                        <a14:foregroundMark x1="38889" y1="61389" x2="38889" y2="61389"/>
                        <a14:foregroundMark x1="37222" y1="45556" x2="37222" y2="45556"/>
                        <a14:foregroundMark x1="37222" y1="45556" x2="37222" y2="45556"/>
                        <a14:foregroundMark x1="37222" y1="45556" x2="37222" y2="45556"/>
                        <a14:foregroundMark x1="37222" y1="45556" x2="37222" y2="45556"/>
                        <a14:foregroundMark x1="37222" y1="45556" x2="37222" y2="45556"/>
                        <a14:foregroundMark x1="72222" y1="51389" x2="72222" y2="51389"/>
                        <a14:foregroundMark x1="72222" y1="51389" x2="72222" y2="51389"/>
                      </a14:backgroundRemoval>
                    </a14:imgEffect>
                  </a14:imgLayer>
                </a14:imgProps>
              </a:ext>
              <a:ext uri="{28A0092B-C50C-407E-A947-70E740481C1C}">
                <a14:useLocalDpi xmlns:a14="http://schemas.microsoft.com/office/drawing/2010/main" val="0"/>
              </a:ext>
            </a:extLst>
          </a:blip>
          <a:stretch>
            <a:fillRect/>
          </a:stretch>
        </p:blipFill>
        <p:spPr>
          <a:xfrm>
            <a:off x="3796192" y="1526521"/>
            <a:ext cx="1291831" cy="1489885"/>
          </a:xfrm>
          <a:prstGeom prst="rect">
            <a:avLst/>
          </a:prstGeom>
        </p:spPr>
      </p:pic>
      <p:pic>
        <p:nvPicPr>
          <p:cNvPr id="13" name="Picture 12" descr="A blue square with white letters&#10;&#10;Description automatically generated">
            <a:extLst>
              <a:ext uri="{FF2B5EF4-FFF2-40B4-BE49-F238E27FC236}">
                <a16:creationId xmlns:a16="http://schemas.microsoft.com/office/drawing/2014/main" id="{FE3EFC30-DC8D-931B-C7E1-28419636885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463350" y="3598349"/>
            <a:ext cx="1957516" cy="1174509"/>
          </a:xfrm>
          <a:prstGeom prst="rect">
            <a:avLst/>
          </a:prstGeom>
        </p:spPr>
      </p:pic>
      <p:pic>
        <p:nvPicPr>
          <p:cNvPr id="14" name="Picture 2">
            <a:extLst>
              <a:ext uri="{FF2B5EF4-FFF2-40B4-BE49-F238E27FC236}">
                <a16:creationId xmlns:a16="http://schemas.microsoft.com/office/drawing/2014/main" id="{945B2780-B39A-7D92-9B9B-B9C3ADA48941}"/>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82738" y="1925188"/>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852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Geometric white clouds on a blue sky">
            <a:extLst>
              <a:ext uri="{FF2B5EF4-FFF2-40B4-BE49-F238E27FC236}">
                <a16:creationId xmlns:a16="http://schemas.microsoft.com/office/drawing/2014/main" id="{4F1952D4-865E-AEF4-A39B-EF2E1BE0E88F}"/>
              </a:ext>
            </a:extLst>
          </p:cNvPr>
          <p:cNvPicPr>
            <a:picLocks noChangeAspect="1"/>
          </p:cNvPicPr>
          <p:nvPr/>
        </p:nvPicPr>
        <p:blipFill rotWithShape="1">
          <a:blip r:embed="rId2">
            <a:alphaModFix amt="35000"/>
          </a:blip>
          <a:srcRect b="25000"/>
          <a:stretch/>
        </p:blipFill>
        <p:spPr>
          <a:xfrm>
            <a:off x="20" y="-9134"/>
            <a:ext cx="12191977" cy="6857990"/>
          </a:xfrm>
          <a:prstGeom prst="rect">
            <a:avLst/>
          </a:prstGeom>
        </p:spPr>
      </p:pic>
      <p:pic>
        <p:nvPicPr>
          <p:cNvPr id="7" name="Picture 6" descr="A picture containing text, sign, blue&#10;&#10;Description automatically generated">
            <a:extLst>
              <a:ext uri="{FF2B5EF4-FFF2-40B4-BE49-F238E27FC236}">
                <a16:creationId xmlns:a16="http://schemas.microsoft.com/office/drawing/2014/main" id="{BABA0595-BCFA-8F1C-1ABA-805AF5E90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903" y="4977119"/>
            <a:ext cx="822960" cy="822960"/>
          </a:xfrm>
          <a:prstGeom prst="rect">
            <a:avLst/>
          </a:prstGeom>
        </p:spPr>
      </p:pic>
      <p:pic>
        <p:nvPicPr>
          <p:cNvPr id="8" name="Picture 7" descr="A picture containing text, sign&#10;&#10;Description automatically generated">
            <a:extLst>
              <a:ext uri="{FF2B5EF4-FFF2-40B4-BE49-F238E27FC236}">
                <a16:creationId xmlns:a16="http://schemas.microsoft.com/office/drawing/2014/main" id="{BAF33D16-8375-4343-C4CF-FEC48CD0F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7741" y="5804265"/>
            <a:ext cx="822960" cy="822960"/>
          </a:xfrm>
          <a:prstGeom prst="rect">
            <a:avLst/>
          </a:prstGeom>
        </p:spPr>
      </p:pic>
      <p:pic>
        <p:nvPicPr>
          <p:cNvPr id="9" name="Picture 8" descr="A picture containing text, sign, blue&#10;&#10;Description automatically generated">
            <a:extLst>
              <a:ext uri="{FF2B5EF4-FFF2-40B4-BE49-F238E27FC236}">
                <a16:creationId xmlns:a16="http://schemas.microsoft.com/office/drawing/2014/main" id="{E87AA62F-C165-7527-9EA0-999FA2901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7011" y="5844699"/>
            <a:ext cx="822960" cy="822960"/>
          </a:xfrm>
          <a:prstGeom prst="rect">
            <a:avLst/>
          </a:prstGeom>
        </p:spPr>
      </p:pic>
      <p:pic>
        <p:nvPicPr>
          <p:cNvPr id="10" name="Picture 6" descr="Microsoft 365 Certified: Security Administrator Associate">
            <a:extLst>
              <a:ext uri="{FF2B5EF4-FFF2-40B4-BE49-F238E27FC236}">
                <a16:creationId xmlns:a16="http://schemas.microsoft.com/office/drawing/2014/main" id="{5779EFF5-2FB0-6DDA-8E71-1A51F44F12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7903" y="5863570"/>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icrosoft Certified: Azure Virtual Desktop Specialty badge image. Issued by Microsoft">
            <a:extLst>
              <a:ext uri="{FF2B5EF4-FFF2-40B4-BE49-F238E27FC236}">
                <a16:creationId xmlns:a16="http://schemas.microsoft.com/office/drawing/2014/main" id="{CF619FB7-0BEF-8107-9438-3062DAA5FC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8632" y="5813828"/>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Microsoft Certified: Azure Solutions Architect Expert">
            <a:extLst>
              <a:ext uri="{FF2B5EF4-FFF2-40B4-BE49-F238E27FC236}">
                <a16:creationId xmlns:a16="http://schemas.microsoft.com/office/drawing/2014/main" id="{77EDB02B-ED95-F96C-D3FA-51B88DC9DB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91785" y="4107386"/>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300: Microsoft Certified : Identity and Access Administrator |  CirriusTech | Serious About Tech">
            <a:extLst>
              <a:ext uri="{FF2B5EF4-FFF2-40B4-BE49-F238E27FC236}">
                <a16:creationId xmlns:a16="http://schemas.microsoft.com/office/drawing/2014/main" id="{EC60CA4C-D375-683F-32D0-28B1637E20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6649" y="4107386"/>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WS Certified SysOps Administrator – Associate badge image. Certification. Intermediate level. Issued by Amazon Web Services Training and Certification">
            <a:extLst>
              <a:ext uri="{FF2B5EF4-FFF2-40B4-BE49-F238E27FC236}">
                <a16:creationId xmlns:a16="http://schemas.microsoft.com/office/drawing/2014/main" id="{C23E3201-795F-BEE3-2D29-AB822190F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5645" y="4974966"/>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WS Certified Solutions Architect – Associate badge image. Certification. Intermediate level. Issued by Amazon Web Services Training and Certification">
            <a:extLst>
              <a:ext uri="{FF2B5EF4-FFF2-40B4-BE49-F238E27FC236}">
                <a16:creationId xmlns:a16="http://schemas.microsoft.com/office/drawing/2014/main" id="{728A90DC-D784-3CB7-1EC8-31368FFE08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13611" y="5002868"/>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WS Certified Cloud Practitioner badge image. Certification. Foundational level. Issued by Amazon Web Services Training and Certification">
            <a:extLst>
              <a:ext uri="{FF2B5EF4-FFF2-40B4-BE49-F238E27FC236}">
                <a16:creationId xmlns:a16="http://schemas.microsoft.com/office/drawing/2014/main" id="{F2BC8750-9BA1-3D0B-325F-C936F8ACEA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22685" y="5002868"/>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ertified in Cybersecurity (CC) badge image. Certification. Issued by ISC2">
            <a:extLst>
              <a:ext uri="{FF2B5EF4-FFF2-40B4-BE49-F238E27FC236}">
                <a16:creationId xmlns:a16="http://schemas.microsoft.com/office/drawing/2014/main" id="{3B678F30-CE3E-321E-91C4-8149434A07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69128" y="5813828"/>
            <a:ext cx="822960" cy="822960"/>
          </a:xfrm>
          <a:prstGeom prst="rect">
            <a:avLst/>
          </a:prstGeom>
        </p:spPr>
      </p:pic>
      <p:pic>
        <p:nvPicPr>
          <p:cNvPr id="1036" name="Picture 12" descr="DP-300: Administering Microsoft Azure SQL Solutions">
            <a:extLst>
              <a:ext uri="{FF2B5EF4-FFF2-40B4-BE49-F238E27FC236}">
                <a16:creationId xmlns:a16="http://schemas.microsoft.com/office/drawing/2014/main" id="{BEF04859-C18D-19E9-8D8F-068B027AD8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2045" y="4990868"/>
            <a:ext cx="811342" cy="82296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BA120A3-D011-8130-9B93-5B06452F5F7C}"/>
              </a:ext>
            </a:extLst>
          </p:cNvPr>
          <p:cNvSpPr txBox="1"/>
          <p:nvPr/>
        </p:nvSpPr>
        <p:spPr>
          <a:xfrm>
            <a:off x="839408" y="5498223"/>
            <a:ext cx="3632008" cy="338554"/>
          </a:xfrm>
          <a:prstGeom prst="rect">
            <a:avLst/>
          </a:prstGeom>
          <a:noFill/>
        </p:spPr>
        <p:txBody>
          <a:bodyPr wrap="square" rtlCol="0">
            <a:spAutoFit/>
          </a:bodyPr>
          <a:lstStyle/>
          <a:p>
            <a:r>
              <a:rPr lang="en-US" sz="1600" dirty="0"/>
              <a:t>https://www.linkedin.com/in/emadadel</a:t>
            </a:r>
          </a:p>
        </p:txBody>
      </p:sp>
      <p:sp>
        <p:nvSpPr>
          <p:cNvPr id="18" name="TextBox 17">
            <a:extLst>
              <a:ext uri="{FF2B5EF4-FFF2-40B4-BE49-F238E27FC236}">
                <a16:creationId xmlns:a16="http://schemas.microsoft.com/office/drawing/2014/main" id="{81DEA6B8-625B-4B23-20DA-CDA505CBF54F}"/>
              </a:ext>
            </a:extLst>
          </p:cNvPr>
          <p:cNvSpPr txBox="1"/>
          <p:nvPr/>
        </p:nvSpPr>
        <p:spPr>
          <a:xfrm>
            <a:off x="851888" y="5841705"/>
            <a:ext cx="2651923" cy="338554"/>
          </a:xfrm>
          <a:prstGeom prst="rect">
            <a:avLst/>
          </a:prstGeom>
          <a:noFill/>
        </p:spPr>
        <p:txBody>
          <a:bodyPr wrap="square" rtlCol="0">
            <a:spAutoFit/>
          </a:bodyPr>
          <a:lstStyle/>
          <a:p>
            <a:r>
              <a:rPr lang="en-US" sz="1600" dirty="0"/>
              <a:t>https://www.emadadel.com</a:t>
            </a:r>
          </a:p>
        </p:txBody>
      </p:sp>
      <p:pic>
        <p:nvPicPr>
          <p:cNvPr id="1038" name="Picture 14" descr="Linkedin logo png, Linkedin icon transparent png 18930587 PNG">
            <a:extLst>
              <a:ext uri="{FF2B5EF4-FFF2-40B4-BE49-F238E27FC236}">
                <a16:creationId xmlns:a16="http://schemas.microsoft.com/office/drawing/2014/main" id="{EB514BD5-26FF-5EB9-8577-C560FBD73E2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6950" y="5275035"/>
            <a:ext cx="602861" cy="6028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World wide web - Free seo and web icons">
            <a:extLst>
              <a:ext uri="{FF2B5EF4-FFF2-40B4-BE49-F238E27FC236}">
                <a16:creationId xmlns:a16="http://schemas.microsoft.com/office/drawing/2014/main" id="{AAA7CB9A-B3A4-E786-83D9-8524BC0A71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9328" y="5796750"/>
            <a:ext cx="422056" cy="422056"/>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2A5686BD-12CE-19F0-7A14-F8071FBA0DD7}"/>
              </a:ext>
            </a:extLst>
          </p:cNvPr>
          <p:cNvSpPr/>
          <p:nvPr/>
        </p:nvSpPr>
        <p:spPr>
          <a:xfrm>
            <a:off x="8599610" y="847634"/>
            <a:ext cx="2748093" cy="2448792"/>
          </a:xfrm>
          <a:prstGeom prst="ellipse">
            <a:avLst/>
          </a:prstGeom>
          <a:blipFill>
            <a:blip r:embed="rId17"/>
            <a:stretch>
              <a:fillRect/>
            </a:stretch>
          </a:blip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blipFill dpi="0" rotWithShape="1">
                <a:blip r:embed="rId18">
                  <a:extLst>
                    <a:ext uri="{28A0092B-C50C-407E-A947-70E740481C1C}">
                      <a14:useLocalDpi xmlns:a14="http://schemas.microsoft.com/office/drawing/2010/main" val="0"/>
                    </a:ext>
                  </a:extLst>
                </a:blip>
                <a:srcRect/>
                <a:stretch>
                  <a:fillRect/>
                </a:stretch>
              </a:blipFill>
            </a:endParaRPr>
          </a:p>
        </p:txBody>
      </p:sp>
      <p:pic>
        <p:nvPicPr>
          <p:cNvPr id="29" name="Picture 4" descr="Microsoft Certified: Azure Network Engineer Associate badge image. Issued by Microsoft">
            <a:extLst>
              <a:ext uri="{FF2B5EF4-FFF2-40B4-BE49-F238E27FC236}">
                <a16:creationId xmlns:a16="http://schemas.microsoft.com/office/drawing/2014/main" id="{8766C653-2F46-75EB-D7EE-BCCD7E6F150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67741" y="4107386"/>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Microsoft Certified Trainer 2022-2023">
            <a:extLst>
              <a:ext uri="{FF2B5EF4-FFF2-40B4-BE49-F238E27FC236}">
                <a16:creationId xmlns:a16="http://schemas.microsoft.com/office/drawing/2014/main" id="{EF218B18-ECE7-B791-D63C-1FB8431877C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337526" y="4107386"/>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SC-300: Microsoft Certified : Identity and Access Administrator |  CirriusTech | Serious About Tech">
            <a:extLst>
              <a:ext uri="{FF2B5EF4-FFF2-40B4-BE49-F238E27FC236}">
                <a16:creationId xmlns:a16="http://schemas.microsoft.com/office/drawing/2014/main" id="{05384E6E-EC2D-4548-CE9B-DE78328D19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27276" y="4107386"/>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5">
            <a:extLst>
              <a:ext uri="{FF2B5EF4-FFF2-40B4-BE49-F238E27FC236}">
                <a16:creationId xmlns:a16="http://schemas.microsoft.com/office/drawing/2014/main" id="{B6D6615F-858F-45A6-833C-B1813E8BE9D4}"/>
              </a:ext>
            </a:extLst>
          </p:cNvPr>
          <p:cNvSpPr txBox="1">
            <a:spLocks/>
          </p:cNvSpPr>
          <p:nvPr/>
        </p:nvSpPr>
        <p:spPr>
          <a:xfrm>
            <a:off x="427229" y="440919"/>
            <a:ext cx="5555179" cy="757915"/>
          </a:xfrm>
          <a:prstGeom prst="rect">
            <a:avLst/>
          </a:prstGeom>
        </p:spPr>
        <p:txBody>
          <a:bodyPr/>
          <a:lstStyle>
            <a:lvl1pPr marL="0" marR="0" indent="0" algn="l" defTabSz="121913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n-lt"/>
                <a:ea typeface="+mn-ea"/>
                <a:cs typeface="+mn-cs"/>
                <a:sym typeface="Helvetica Neue"/>
              </a:defRPr>
            </a:lvl1pPr>
            <a:lvl2pPr marL="0" marR="0" indent="228594" algn="l" defTabSz="121913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n-lt"/>
                <a:ea typeface="+mn-ea"/>
                <a:cs typeface="+mn-cs"/>
                <a:sym typeface="Helvetica Neue"/>
              </a:defRPr>
            </a:lvl2pPr>
            <a:lvl3pPr marL="0" marR="0" indent="457189" algn="l" defTabSz="121913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n-lt"/>
                <a:ea typeface="+mn-ea"/>
                <a:cs typeface="+mn-cs"/>
                <a:sym typeface="Helvetica Neue"/>
              </a:defRPr>
            </a:lvl3pPr>
            <a:lvl4pPr marL="0" marR="0" indent="685783" algn="l" defTabSz="121913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n-lt"/>
                <a:ea typeface="+mn-ea"/>
                <a:cs typeface="+mn-cs"/>
                <a:sym typeface="Helvetica Neue"/>
              </a:defRPr>
            </a:lvl4pPr>
            <a:lvl5pPr marL="0" marR="0" indent="914377" algn="l" defTabSz="121913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n-lt"/>
                <a:ea typeface="+mn-ea"/>
                <a:cs typeface="+mn-cs"/>
                <a:sym typeface="Helvetica Neue"/>
              </a:defRPr>
            </a:lvl5pPr>
            <a:lvl6pPr marL="0" marR="0" indent="1142971" algn="l" defTabSz="121913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n-lt"/>
                <a:ea typeface="+mn-ea"/>
                <a:cs typeface="+mn-cs"/>
                <a:sym typeface="Helvetica Neue"/>
              </a:defRPr>
            </a:lvl6pPr>
            <a:lvl7pPr marL="0" marR="0" indent="1371566" algn="l" defTabSz="121913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n-lt"/>
                <a:ea typeface="+mn-ea"/>
                <a:cs typeface="+mn-cs"/>
                <a:sym typeface="Helvetica Neue"/>
              </a:defRPr>
            </a:lvl7pPr>
            <a:lvl8pPr marL="0" marR="0" indent="1600160" algn="l" defTabSz="121913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n-lt"/>
                <a:ea typeface="+mn-ea"/>
                <a:cs typeface="+mn-cs"/>
                <a:sym typeface="Helvetica Neue"/>
              </a:defRPr>
            </a:lvl8pPr>
            <a:lvl9pPr marL="0" marR="0" indent="1828754" algn="l" defTabSz="121913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n-lt"/>
                <a:ea typeface="+mn-ea"/>
                <a:cs typeface="+mn-cs"/>
                <a:sym typeface="Helvetica Neue"/>
              </a:defRPr>
            </a:lvl9pPr>
          </a:lstStyle>
          <a:p>
            <a:r>
              <a:rPr lang="en-US" sz="4000" dirty="0">
                <a:solidFill>
                  <a:srgbClr val="002060"/>
                </a:solidFill>
                <a:latin typeface="Montserrat" panose="02000505000000020004" pitchFamily="2" charset="0"/>
                <a:ea typeface="Lato" panose="020F0502020204030203" pitchFamily="34" charset="0"/>
                <a:cs typeface="Lato" panose="020F0502020204030203" pitchFamily="34" charset="0"/>
              </a:rPr>
              <a:t>Hello! </a:t>
            </a:r>
          </a:p>
        </p:txBody>
      </p:sp>
      <p:sp>
        <p:nvSpPr>
          <p:cNvPr id="33" name="Text Placeholder 4">
            <a:extLst>
              <a:ext uri="{FF2B5EF4-FFF2-40B4-BE49-F238E27FC236}">
                <a16:creationId xmlns:a16="http://schemas.microsoft.com/office/drawing/2014/main" id="{42CD01C4-84B5-5F2B-3507-5BF60DD3A0EA}"/>
              </a:ext>
            </a:extLst>
          </p:cNvPr>
          <p:cNvSpPr txBox="1">
            <a:spLocks/>
          </p:cNvSpPr>
          <p:nvPr/>
        </p:nvSpPr>
        <p:spPr>
          <a:xfrm>
            <a:off x="1093285" y="1848293"/>
            <a:ext cx="6456612" cy="2715152"/>
          </a:xfrm>
          <a:prstGeom prst="rect">
            <a:avLst/>
          </a:prstGeom>
        </p:spPr>
        <p:txBody>
          <a:bodyPr vert="horz" wrap="square" lIns="0" tIns="0" rIns="0" bIns="0" rtlCol="0">
            <a:norm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b="1" dirty="0">
                <a:solidFill>
                  <a:srgbClr val="002060"/>
                </a:solidFill>
                <a:latin typeface="Montserrat" panose="02000505000000020004" pitchFamily="2" charset="0"/>
                <a:ea typeface="Lato" panose="020F0502020204030203" pitchFamily="34" charset="0"/>
                <a:cs typeface="Lato" panose="020F0502020204030203" pitchFamily="34" charset="0"/>
              </a:rPr>
              <a:t>Emad Adel</a:t>
            </a:r>
          </a:p>
          <a:p>
            <a:endParaRPr lang="en-US" sz="2400" b="1" dirty="0">
              <a:solidFill>
                <a:srgbClr val="002060"/>
              </a:solidFill>
              <a:latin typeface="Montserrat" panose="02000505000000020004" pitchFamily="2" charset="0"/>
              <a:ea typeface="Lato" panose="020F0502020204030203" pitchFamily="34" charset="0"/>
              <a:cs typeface="Lato" panose="020F0502020204030203" pitchFamily="34" charset="0"/>
            </a:endParaRPr>
          </a:p>
          <a:p>
            <a:endParaRPr lang="en-US" sz="2400" b="1" dirty="0">
              <a:solidFill>
                <a:srgbClr val="002060"/>
              </a:solidFill>
              <a:latin typeface="Montserrat" panose="02000505000000020004" pitchFamily="2" charset="0"/>
              <a:ea typeface="Lato" panose="020F0502020204030203" pitchFamily="34" charset="0"/>
              <a:cs typeface="Lato" panose="020F0502020204030203" pitchFamily="34" charset="0"/>
            </a:endParaRPr>
          </a:p>
          <a:p>
            <a:r>
              <a:rPr lang="en-US" sz="2400" dirty="0">
                <a:solidFill>
                  <a:srgbClr val="002060"/>
                </a:solidFill>
                <a:latin typeface="Montserrat" panose="02000505000000020004" pitchFamily="2" charset="0"/>
                <a:ea typeface="Lato" panose="020F0502020204030203" pitchFamily="34" charset="0"/>
                <a:cs typeface="Lato" panose="020F0502020204030203" pitchFamily="34" charset="0"/>
              </a:rPr>
              <a:t>Cloud Solutions Architect</a:t>
            </a:r>
          </a:p>
          <a:p>
            <a:r>
              <a:rPr lang="en-US" sz="2400" dirty="0">
                <a:solidFill>
                  <a:srgbClr val="002060"/>
                </a:solidFill>
                <a:latin typeface="Montserrat" panose="02000505000000020004" pitchFamily="2" charset="0"/>
                <a:ea typeface="Lato" panose="020F0502020204030203" pitchFamily="34" charset="0"/>
                <a:cs typeface="Lato" panose="020F0502020204030203" pitchFamily="34" charset="0"/>
              </a:rPr>
              <a:t>Microsoft Certified Trainer</a:t>
            </a:r>
          </a:p>
        </p:txBody>
      </p:sp>
      <p:pic>
        <p:nvPicPr>
          <p:cNvPr id="35" name="Picture 34" descr="A red button with a white play button&#10;&#10;Description automatically generated">
            <a:extLst>
              <a:ext uri="{FF2B5EF4-FFF2-40B4-BE49-F238E27FC236}">
                <a16:creationId xmlns:a16="http://schemas.microsoft.com/office/drawing/2014/main" id="{8B4E3DE6-245B-AE15-B8F1-626A025397CD}"/>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foregroundMark x1="42222" y1="38056" x2="42222" y2="38056"/>
                        <a14:foregroundMark x1="38889" y1="62222" x2="38889" y2="62222"/>
                        <a14:foregroundMark x1="38889" y1="61389" x2="38889" y2="61389"/>
                        <a14:foregroundMark x1="37222" y1="45556" x2="37222" y2="45556"/>
                        <a14:foregroundMark x1="37222" y1="45556" x2="37222" y2="45556"/>
                        <a14:foregroundMark x1="37222" y1="45556" x2="37222" y2="45556"/>
                        <a14:foregroundMark x1="37222" y1="45556" x2="37222" y2="45556"/>
                        <a14:foregroundMark x1="37222" y1="45556" x2="37222" y2="45556"/>
                        <a14:foregroundMark x1="72222" y1="51389" x2="72222" y2="51389"/>
                        <a14:foregroundMark x1="72222" y1="51389" x2="72222" y2="51389"/>
                      </a14:backgroundRemoval>
                    </a14:imgEffect>
                  </a14:imgLayer>
                </a14:imgProps>
              </a:ext>
              <a:ext uri="{28A0092B-C50C-407E-A947-70E740481C1C}">
                <a14:useLocalDpi xmlns:a14="http://schemas.microsoft.com/office/drawing/2010/main" val="0"/>
              </a:ext>
            </a:extLst>
          </a:blip>
          <a:stretch>
            <a:fillRect/>
          </a:stretch>
        </p:blipFill>
        <p:spPr>
          <a:xfrm>
            <a:off x="356932" y="6080218"/>
            <a:ext cx="523279" cy="603504"/>
          </a:xfrm>
          <a:prstGeom prst="rect">
            <a:avLst/>
          </a:prstGeom>
        </p:spPr>
      </p:pic>
      <p:sp>
        <p:nvSpPr>
          <p:cNvPr id="36" name="TextBox 35">
            <a:extLst>
              <a:ext uri="{FF2B5EF4-FFF2-40B4-BE49-F238E27FC236}">
                <a16:creationId xmlns:a16="http://schemas.microsoft.com/office/drawing/2014/main" id="{1BF954E5-3638-4864-689F-DECCCD1E80B9}"/>
              </a:ext>
            </a:extLst>
          </p:cNvPr>
          <p:cNvSpPr txBox="1"/>
          <p:nvPr/>
        </p:nvSpPr>
        <p:spPr>
          <a:xfrm>
            <a:off x="851384" y="6220623"/>
            <a:ext cx="4269256" cy="338554"/>
          </a:xfrm>
          <a:prstGeom prst="rect">
            <a:avLst/>
          </a:prstGeom>
          <a:noFill/>
        </p:spPr>
        <p:txBody>
          <a:bodyPr wrap="square" rtlCol="0">
            <a:spAutoFit/>
          </a:bodyPr>
          <a:lstStyle/>
          <a:p>
            <a:r>
              <a:rPr lang="en-US" sz="1600" dirty="0"/>
              <a:t>https://www.youtube.com/EmadAdel2008</a:t>
            </a:r>
          </a:p>
        </p:txBody>
      </p:sp>
      <p:pic>
        <p:nvPicPr>
          <p:cNvPr id="40" name="Picture 39" descr="A qr code on a white background">
            <a:extLst>
              <a:ext uri="{FF2B5EF4-FFF2-40B4-BE49-F238E27FC236}">
                <a16:creationId xmlns:a16="http://schemas.microsoft.com/office/drawing/2014/main" id="{E5C8F008-6480-35CC-A7CE-FFB1F79B8EE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466140" y="5212904"/>
            <a:ext cx="1423884" cy="1423884"/>
          </a:xfrm>
          <a:prstGeom prst="rect">
            <a:avLst/>
          </a:prstGeom>
        </p:spPr>
      </p:pic>
    </p:spTree>
    <p:extLst>
      <p:ext uri="{BB962C8B-B14F-4D97-AF65-F5344CB8AC3E}">
        <p14:creationId xmlns:p14="http://schemas.microsoft.com/office/powerpoint/2010/main" val="3082180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ometric white clouds on a blue sky">
            <a:extLst>
              <a:ext uri="{FF2B5EF4-FFF2-40B4-BE49-F238E27FC236}">
                <a16:creationId xmlns:a16="http://schemas.microsoft.com/office/drawing/2014/main" id="{094264FF-DF88-3717-F06F-51010E82DBCC}"/>
              </a:ext>
            </a:extLst>
          </p:cNvPr>
          <p:cNvPicPr>
            <a:picLocks noChangeAspect="1"/>
          </p:cNvPicPr>
          <p:nvPr/>
        </p:nvPicPr>
        <p:blipFill rotWithShape="1">
          <a:blip r:embed="rId3">
            <a:alphaModFix amt="35000"/>
          </a:blip>
          <a:srcRect b="25000"/>
          <a:stretch/>
        </p:blipFill>
        <p:spPr>
          <a:xfrm>
            <a:off x="20" y="10"/>
            <a:ext cx="12191977" cy="6857990"/>
          </a:xfrm>
          <a:prstGeom prst="rect">
            <a:avLst/>
          </a:prstGeom>
        </p:spPr>
      </p:pic>
      <p:sp>
        <p:nvSpPr>
          <p:cNvPr id="2" name="Title 1">
            <a:extLst>
              <a:ext uri="{FF2B5EF4-FFF2-40B4-BE49-F238E27FC236}">
                <a16:creationId xmlns:a16="http://schemas.microsoft.com/office/drawing/2014/main" id="{302618ED-F9AA-7DCF-5239-FC6DD5480F31}"/>
              </a:ext>
            </a:extLst>
          </p:cNvPr>
          <p:cNvSpPr>
            <a:spLocks noGrp="1"/>
          </p:cNvSpPr>
          <p:nvPr>
            <p:ph type="title"/>
          </p:nvPr>
        </p:nvSpPr>
        <p:spPr>
          <a:xfrm>
            <a:off x="1517903" y="1517903"/>
            <a:ext cx="3828185" cy="4578096"/>
          </a:xfrm>
        </p:spPr>
        <p:txBody>
          <a:bodyPr>
            <a:normAutofit/>
          </a:bodyPr>
          <a:lstStyle/>
          <a:p>
            <a:r>
              <a:rPr lang="en-US"/>
              <a:t>Agenda</a:t>
            </a:r>
          </a:p>
        </p:txBody>
      </p:sp>
      <p:graphicFrame>
        <p:nvGraphicFramePr>
          <p:cNvPr id="22" name="Content Placeholder 2">
            <a:extLst>
              <a:ext uri="{FF2B5EF4-FFF2-40B4-BE49-F238E27FC236}">
                <a16:creationId xmlns:a16="http://schemas.microsoft.com/office/drawing/2014/main" id="{48D05821-2B78-7C55-9A27-40BBB4FBD1FF}"/>
              </a:ext>
            </a:extLst>
          </p:cNvPr>
          <p:cNvGraphicFramePr>
            <a:graphicFrameLocks noGrp="1"/>
          </p:cNvGraphicFramePr>
          <p:nvPr>
            <p:ph idx="1"/>
            <p:extLst>
              <p:ext uri="{D42A27DB-BD31-4B8C-83A1-F6EECF244321}">
                <p14:modId xmlns:p14="http://schemas.microsoft.com/office/powerpoint/2010/main" val="2516202679"/>
              </p:ext>
            </p:extLst>
          </p:nvPr>
        </p:nvGraphicFramePr>
        <p:xfrm>
          <a:off x="5786650" y="571501"/>
          <a:ext cx="4874999" cy="5524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217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Identify Regions</a:t>
            </a:r>
          </a:p>
        </p:txBody>
      </p:sp>
      <p:sp>
        <p:nvSpPr>
          <p:cNvPr id="10" name="Rectangle 9">
            <a:extLst>
              <a:ext uri="{FF2B5EF4-FFF2-40B4-BE49-F238E27FC236}">
                <a16:creationId xmlns:a16="http://schemas.microsoft.com/office/drawing/2014/main" id="{36FEDD66-5AB8-4D8C-8C87-4D380BD8BC42}"/>
              </a:ext>
              <a:ext uri="{C183D7F6-B498-43B3-948B-1728B52AA6E4}">
                <adec:decorative xmlns:adec="http://schemas.microsoft.com/office/drawing/2017/decorative" val="0"/>
              </a:ext>
            </a:extLst>
          </p:cNvPr>
          <p:cNvSpPr/>
          <p:nvPr/>
        </p:nvSpPr>
        <p:spPr bwMode="auto">
          <a:xfrm>
            <a:off x="443544" y="1295008"/>
            <a:ext cx="5370767" cy="53735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765" dirty="0">
                <a:solidFill>
                  <a:schemeClr val="tx1"/>
                </a:solidFill>
              </a:rPr>
              <a:t>A region represents a collection of datacenters</a:t>
            </a:r>
          </a:p>
        </p:txBody>
      </p:sp>
      <p:sp>
        <p:nvSpPr>
          <p:cNvPr id="12" name="Rectangle 11">
            <a:extLst>
              <a:ext uri="{FF2B5EF4-FFF2-40B4-BE49-F238E27FC236}">
                <a16:creationId xmlns:a16="http://schemas.microsoft.com/office/drawing/2014/main" id="{65A76017-C348-4C31-8FF7-A7D539555ACF}"/>
              </a:ext>
              <a:ext uri="{C183D7F6-B498-43B3-948B-1728B52AA6E4}">
                <adec:decorative xmlns:adec="http://schemas.microsoft.com/office/drawing/2017/decorative" val="0"/>
              </a:ext>
            </a:extLst>
          </p:cNvPr>
          <p:cNvSpPr/>
          <p:nvPr/>
        </p:nvSpPr>
        <p:spPr bwMode="auto">
          <a:xfrm>
            <a:off x="443544" y="1925902"/>
            <a:ext cx="5370767" cy="53735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765" dirty="0">
                <a:solidFill>
                  <a:schemeClr val="tx1"/>
                </a:solidFill>
              </a:rPr>
              <a:t>Provides flexibility and scale</a:t>
            </a:r>
          </a:p>
        </p:txBody>
      </p:sp>
      <p:sp>
        <p:nvSpPr>
          <p:cNvPr id="13" name="Rectangle 12">
            <a:extLst>
              <a:ext uri="{FF2B5EF4-FFF2-40B4-BE49-F238E27FC236}">
                <a16:creationId xmlns:a16="http://schemas.microsoft.com/office/drawing/2014/main" id="{A4C727FE-E7E1-48A2-A17F-0850F6870BCB}"/>
              </a:ext>
              <a:ext uri="{C183D7F6-B498-43B3-948B-1728B52AA6E4}">
                <adec:decorative xmlns:adec="http://schemas.microsoft.com/office/drawing/2017/decorative" val="0"/>
              </a:ext>
            </a:extLst>
          </p:cNvPr>
          <p:cNvSpPr/>
          <p:nvPr/>
        </p:nvSpPr>
        <p:spPr bwMode="auto">
          <a:xfrm>
            <a:off x="443544" y="2556796"/>
            <a:ext cx="5370767" cy="53735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765" dirty="0">
                <a:solidFill>
                  <a:schemeClr val="tx1"/>
                </a:solidFill>
              </a:rPr>
              <a:t>Preserves data residency</a:t>
            </a:r>
          </a:p>
        </p:txBody>
      </p:sp>
      <p:sp>
        <p:nvSpPr>
          <p:cNvPr id="14" name="Rectangle 13">
            <a:extLst>
              <a:ext uri="{FF2B5EF4-FFF2-40B4-BE49-F238E27FC236}">
                <a16:creationId xmlns:a16="http://schemas.microsoft.com/office/drawing/2014/main" id="{E19DF0EF-8D91-4D3F-BE6C-A5CE10219039}"/>
              </a:ext>
              <a:ext uri="{C183D7F6-B498-43B3-948B-1728B52AA6E4}">
                <adec:decorative xmlns:adec="http://schemas.microsoft.com/office/drawing/2017/decorative" val="0"/>
              </a:ext>
            </a:extLst>
          </p:cNvPr>
          <p:cNvSpPr/>
          <p:nvPr/>
        </p:nvSpPr>
        <p:spPr bwMode="auto">
          <a:xfrm>
            <a:off x="443544" y="3187691"/>
            <a:ext cx="5370767" cy="53735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765" dirty="0">
                <a:solidFill>
                  <a:schemeClr val="tx1"/>
                </a:solidFill>
              </a:rPr>
              <a:t>Select regions close to your users</a:t>
            </a:r>
          </a:p>
        </p:txBody>
      </p:sp>
      <p:sp>
        <p:nvSpPr>
          <p:cNvPr id="15" name="Rectangle 14">
            <a:extLst>
              <a:ext uri="{FF2B5EF4-FFF2-40B4-BE49-F238E27FC236}">
                <a16:creationId xmlns:a16="http://schemas.microsoft.com/office/drawing/2014/main" id="{B73B9D39-09A4-42F6-98A7-CA8212862DBF}"/>
              </a:ext>
              <a:ext uri="{C183D7F6-B498-43B3-948B-1728B52AA6E4}">
                <adec:decorative xmlns:adec="http://schemas.microsoft.com/office/drawing/2017/decorative" val="0"/>
              </a:ext>
            </a:extLst>
          </p:cNvPr>
          <p:cNvSpPr/>
          <p:nvPr/>
        </p:nvSpPr>
        <p:spPr bwMode="auto">
          <a:xfrm>
            <a:off x="443544" y="3818585"/>
            <a:ext cx="5370767" cy="53735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765" dirty="0">
                <a:solidFill>
                  <a:schemeClr val="tx1"/>
                </a:solidFill>
              </a:rPr>
              <a:t>Be aware of region deployment availability</a:t>
            </a:r>
          </a:p>
        </p:txBody>
      </p:sp>
      <p:sp>
        <p:nvSpPr>
          <p:cNvPr id="16" name="Rectangle 15">
            <a:extLst>
              <a:ext uri="{FF2B5EF4-FFF2-40B4-BE49-F238E27FC236}">
                <a16:creationId xmlns:a16="http://schemas.microsoft.com/office/drawing/2014/main" id="{485E15BF-11A3-4664-8D12-048BB1846C40}"/>
              </a:ext>
              <a:ext uri="{C183D7F6-B498-43B3-948B-1728B52AA6E4}">
                <adec:decorative xmlns:adec="http://schemas.microsoft.com/office/drawing/2017/decorative" val="0"/>
              </a:ext>
            </a:extLst>
          </p:cNvPr>
          <p:cNvSpPr/>
          <p:nvPr/>
        </p:nvSpPr>
        <p:spPr bwMode="auto">
          <a:xfrm>
            <a:off x="443544" y="4449479"/>
            <a:ext cx="5370767" cy="82157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765" dirty="0">
                <a:solidFill>
                  <a:schemeClr val="tx1"/>
                </a:solidFill>
              </a:rPr>
              <a:t>There are global services that are region independent</a:t>
            </a:r>
          </a:p>
        </p:txBody>
      </p:sp>
      <p:sp>
        <p:nvSpPr>
          <p:cNvPr id="18" name="Rectangle 17">
            <a:extLst>
              <a:ext uri="{FF2B5EF4-FFF2-40B4-BE49-F238E27FC236}">
                <a16:creationId xmlns:a16="http://schemas.microsoft.com/office/drawing/2014/main" id="{6542DD08-1057-49D0-8FD7-DF807CD639AA}"/>
              </a:ext>
              <a:ext uri="{C183D7F6-B498-43B3-948B-1728B52AA6E4}">
                <adec:decorative xmlns:adec="http://schemas.microsoft.com/office/drawing/2017/decorative" val="0"/>
              </a:ext>
            </a:extLst>
          </p:cNvPr>
          <p:cNvSpPr/>
          <p:nvPr/>
        </p:nvSpPr>
        <p:spPr bwMode="auto">
          <a:xfrm>
            <a:off x="443544" y="5364590"/>
            <a:ext cx="5370767" cy="537357"/>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765" dirty="0">
                <a:solidFill>
                  <a:schemeClr val="tx1"/>
                </a:solidFill>
              </a:rPr>
              <a:t>Most regions are paired for high availability</a:t>
            </a:r>
          </a:p>
        </p:txBody>
      </p:sp>
      <p:pic>
        <p:nvPicPr>
          <p:cNvPr id="3" name="Picture 2" descr="Azure regions map.">
            <a:extLst>
              <a:ext uri="{FF2B5EF4-FFF2-40B4-BE49-F238E27FC236}">
                <a16:creationId xmlns:a16="http://schemas.microsoft.com/office/drawing/2014/main" id="{B2F5337A-7CF4-4D5F-95D3-AEAAC4618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4312" y="1278049"/>
            <a:ext cx="6296860" cy="3632209"/>
          </a:xfrm>
          <a:prstGeom prst="rect">
            <a:avLst/>
          </a:prstGeom>
        </p:spPr>
      </p:pic>
      <p:sp>
        <p:nvSpPr>
          <p:cNvPr id="8" name="Rectangle 7">
            <a:extLst>
              <a:ext uri="{FF2B5EF4-FFF2-40B4-BE49-F238E27FC236}">
                <a16:creationId xmlns:a16="http://schemas.microsoft.com/office/drawing/2014/main" id="{811A1EC0-5AF2-4D21-8437-ACF71E7A3AAF}"/>
              </a:ext>
            </a:extLst>
          </p:cNvPr>
          <p:cNvSpPr/>
          <p:nvPr/>
        </p:nvSpPr>
        <p:spPr>
          <a:xfrm>
            <a:off x="5941994" y="4955348"/>
            <a:ext cx="5662267" cy="899911"/>
          </a:xfrm>
          <a:prstGeom prst="rect">
            <a:avLst/>
          </a:prstGeom>
          <a:noFill/>
        </p:spPr>
        <p:txBody>
          <a:bodyPr wrap="square" lIns="89642" anchor="ctr">
            <a:noAutofit/>
          </a:bodyPr>
          <a:lstStyle/>
          <a:p>
            <a:pPr algn="ctr"/>
            <a:r>
              <a:rPr lang="en-IE" sz="1961" dirty="0">
                <a:latin typeface="+mj-lt"/>
                <a:cs typeface="Segoe UI Semilight"/>
              </a:rPr>
              <a:t>Worldwide there are 60+ regions</a:t>
            </a:r>
            <a:br>
              <a:rPr lang="en-IE" sz="1961" dirty="0">
                <a:latin typeface="+mj-lt"/>
                <a:cs typeface="Segoe UI Semilight"/>
              </a:rPr>
            </a:br>
            <a:r>
              <a:rPr lang="en-IE" sz="1961" dirty="0">
                <a:latin typeface="+mj-lt"/>
                <a:cs typeface="Segoe UI Semilight"/>
              </a:rPr>
              <a:t>representing 140 countries</a:t>
            </a:r>
            <a:endParaRPr lang="en-US" sz="1961" dirty="0">
              <a:latin typeface="+mj-lt"/>
              <a:cs typeface="Segoe UI Semilight"/>
            </a:endParaRPr>
          </a:p>
        </p:txBody>
      </p:sp>
    </p:spTree>
    <p:extLst>
      <p:ext uri="{BB962C8B-B14F-4D97-AF65-F5344CB8AC3E}">
        <p14:creationId xmlns:p14="http://schemas.microsoft.com/office/powerpoint/2010/main" val="18674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Azure Subscriptions</a:t>
            </a:r>
          </a:p>
        </p:txBody>
      </p:sp>
      <p:sp>
        <p:nvSpPr>
          <p:cNvPr id="12" name="Rectangle 11">
            <a:extLst>
              <a:ext uri="{FF2B5EF4-FFF2-40B4-BE49-F238E27FC236}">
                <a16:creationId xmlns:a16="http://schemas.microsoft.com/office/drawing/2014/main" id="{27061DCE-0628-443A-AAEB-A9977EF1FCC7}"/>
              </a:ext>
              <a:ext uri="{C183D7F6-B498-43B3-948B-1728B52AA6E4}">
                <adec:decorative xmlns:adec="http://schemas.microsoft.com/office/drawing/2017/decorative" val="0"/>
              </a:ext>
            </a:extLst>
          </p:cNvPr>
          <p:cNvSpPr/>
          <p:nvPr/>
        </p:nvSpPr>
        <p:spPr bwMode="auto">
          <a:xfrm>
            <a:off x="418643" y="2332839"/>
            <a:ext cx="5893681" cy="1172164"/>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961" dirty="0">
                <a:solidFill>
                  <a:schemeClr val="tx1"/>
                </a:solidFill>
              </a:rPr>
              <a:t>Only identities in Entra ID, or in a directory that is trusted by Entra ID, can create a subscription</a:t>
            </a:r>
          </a:p>
        </p:txBody>
      </p:sp>
      <p:sp>
        <p:nvSpPr>
          <p:cNvPr id="8" name="Rectangle 7">
            <a:extLst>
              <a:ext uri="{FF2B5EF4-FFF2-40B4-BE49-F238E27FC236}">
                <a16:creationId xmlns:a16="http://schemas.microsoft.com/office/drawing/2014/main" id="{8CD30929-7FD0-4673-80E1-2E9A660C7595}"/>
              </a:ext>
              <a:ext uri="{C183D7F6-B498-43B3-948B-1728B52AA6E4}">
                <adec:decorative xmlns:adec="http://schemas.microsoft.com/office/drawing/2017/decorative" val="0"/>
              </a:ext>
            </a:extLst>
          </p:cNvPr>
          <p:cNvSpPr/>
          <p:nvPr/>
        </p:nvSpPr>
        <p:spPr bwMode="auto">
          <a:xfrm>
            <a:off x="418643" y="3611791"/>
            <a:ext cx="5893681" cy="1172164"/>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961" dirty="0">
                <a:solidFill>
                  <a:schemeClr val="tx1"/>
                </a:solidFill>
              </a:rPr>
              <a:t>Logical unit of Azure services that is linked to an Azure account</a:t>
            </a:r>
          </a:p>
        </p:txBody>
      </p:sp>
      <p:sp>
        <p:nvSpPr>
          <p:cNvPr id="11" name="Rectangle 10">
            <a:extLst>
              <a:ext uri="{FF2B5EF4-FFF2-40B4-BE49-F238E27FC236}">
                <a16:creationId xmlns:a16="http://schemas.microsoft.com/office/drawing/2014/main" id="{C9F1EDBB-828D-4D8C-A946-2774E3A80DE4}"/>
              </a:ext>
              <a:ext uri="{C183D7F6-B498-43B3-948B-1728B52AA6E4}">
                <adec:decorative xmlns:adec="http://schemas.microsoft.com/office/drawing/2017/decorative" val="0"/>
              </a:ext>
            </a:extLst>
          </p:cNvPr>
          <p:cNvSpPr/>
          <p:nvPr/>
        </p:nvSpPr>
        <p:spPr bwMode="auto">
          <a:xfrm>
            <a:off x="418643" y="4890341"/>
            <a:ext cx="5893681" cy="1172164"/>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961" dirty="0">
                <a:solidFill>
                  <a:schemeClr val="tx1"/>
                </a:solidFill>
              </a:rPr>
              <a:t>Security and billing boundary*</a:t>
            </a:r>
          </a:p>
        </p:txBody>
      </p:sp>
      <p:pic>
        <p:nvPicPr>
          <p:cNvPr id="10" name="Picture 2" descr="Flowchart. At the top is the Azure Account. Connected to the account is a Dev Subscription, Test Subscription, and Production Subscription. Each subscription uses different Azure resources">
            <a:extLst>
              <a:ext uri="{FF2B5EF4-FFF2-40B4-BE49-F238E27FC236}">
                <a16:creationId xmlns:a16="http://schemas.microsoft.com/office/drawing/2014/main" id="{91F8BF4C-A37F-4E65-82E6-0A29C333C6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238" b="-13863"/>
          <a:stretch/>
        </p:blipFill>
        <p:spPr>
          <a:xfrm>
            <a:off x="6610136" y="1944219"/>
            <a:ext cx="5299179" cy="4606939"/>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155693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50B8-9CB3-466F-8195-21E6F4ADECFF}"/>
              </a:ext>
            </a:extLst>
          </p:cNvPr>
          <p:cNvSpPr>
            <a:spLocks noGrp="1"/>
          </p:cNvSpPr>
          <p:nvPr>
            <p:ph type="title"/>
          </p:nvPr>
        </p:nvSpPr>
        <p:spPr/>
        <p:txBody>
          <a:bodyPr/>
          <a:lstStyle/>
          <a:p>
            <a:r>
              <a:rPr lang="en-US" dirty="0"/>
              <a:t>Identify Subscription Usage</a:t>
            </a:r>
          </a:p>
        </p:txBody>
      </p:sp>
      <p:graphicFrame>
        <p:nvGraphicFramePr>
          <p:cNvPr id="5" name="Table 4">
            <a:extLst>
              <a:ext uri="{FF2B5EF4-FFF2-40B4-BE49-F238E27FC236}">
                <a16:creationId xmlns:a16="http://schemas.microsoft.com/office/drawing/2014/main" id="{7E0A2B37-C2CF-47B4-8811-5C06E7CD89FD}"/>
              </a:ext>
            </a:extLst>
          </p:cNvPr>
          <p:cNvGraphicFramePr>
            <a:graphicFrameLocks noGrp="1"/>
          </p:cNvGraphicFramePr>
          <p:nvPr/>
        </p:nvGraphicFramePr>
        <p:xfrm>
          <a:off x="455996" y="1373864"/>
          <a:ext cx="11354713" cy="4622016"/>
        </p:xfrm>
        <a:graphic>
          <a:graphicData uri="http://schemas.openxmlformats.org/drawingml/2006/table">
            <a:tbl>
              <a:tblPr firstRow="1" bandRow="1">
                <a:tableStyleId>{5C22544A-7EE6-4342-B048-85BDC9FD1C3A}</a:tableStyleId>
              </a:tblPr>
              <a:tblGrid>
                <a:gridCol w="2307982">
                  <a:extLst>
                    <a:ext uri="{9D8B030D-6E8A-4147-A177-3AD203B41FA5}">
                      <a16:colId xmlns:a16="http://schemas.microsoft.com/office/drawing/2014/main" val="1244596785"/>
                    </a:ext>
                  </a:extLst>
                </a:gridCol>
                <a:gridCol w="9046731">
                  <a:extLst>
                    <a:ext uri="{9D8B030D-6E8A-4147-A177-3AD203B41FA5}">
                      <a16:colId xmlns:a16="http://schemas.microsoft.com/office/drawing/2014/main" val="1144169494"/>
                    </a:ext>
                  </a:extLst>
                </a:gridCol>
              </a:tblGrid>
              <a:tr h="537855">
                <a:tc>
                  <a:txBody>
                    <a:bodyPr/>
                    <a:lstStyle/>
                    <a:p>
                      <a:pPr algn="l"/>
                      <a:r>
                        <a:rPr lang="en-US" sz="2400" b="0" dirty="0">
                          <a:solidFill>
                            <a:schemeClr val="tx1"/>
                          </a:solidFill>
                          <a:latin typeface="+mj-lt"/>
                        </a:rPr>
                        <a:t>Subscription</a:t>
                      </a:r>
                    </a:p>
                  </a:txBody>
                  <a:tcPr marL="134464" marR="134464" marT="89642" marB="89642">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tc>
                  <a:txBody>
                    <a:bodyPr/>
                    <a:lstStyle/>
                    <a:p>
                      <a:pPr algn="l"/>
                      <a:r>
                        <a:rPr lang="en-US" sz="2400" b="0" dirty="0">
                          <a:solidFill>
                            <a:schemeClr val="tx1"/>
                          </a:solidFill>
                          <a:latin typeface="+mj-lt"/>
                        </a:rPr>
                        <a:t>Usage</a:t>
                      </a:r>
                    </a:p>
                  </a:txBody>
                  <a:tcPr marL="134464" marR="134464" marT="89642" marB="89642">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extLst>
                  <a:ext uri="{0D108BD9-81ED-4DB2-BD59-A6C34878D82A}">
                    <a16:rowId xmlns:a16="http://schemas.microsoft.com/office/drawing/2014/main" val="3867422487"/>
                  </a:ext>
                </a:extLst>
              </a:tr>
              <a:tr h="986067">
                <a:tc>
                  <a:txBody>
                    <a:bodyPr/>
                    <a:lstStyle/>
                    <a:p>
                      <a:pPr algn="l"/>
                      <a:r>
                        <a:rPr lang="en-US" sz="2200" dirty="0">
                          <a:latin typeface="+mj-lt"/>
                        </a:rPr>
                        <a:t>Free</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a $200 credit for the first 30 days, free limited access for</a:t>
                      </a:r>
                      <a:br>
                        <a:rPr lang="en-US" sz="2200" dirty="0"/>
                      </a:br>
                      <a:r>
                        <a:rPr lang="en-US" sz="2200" dirty="0"/>
                        <a:t>12 months</a:t>
                      </a:r>
                    </a:p>
                  </a:txBody>
                  <a:tcPr marL="134464" marR="0" marT="89642" marB="89642"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7718024"/>
                  </a:ext>
                </a:extLst>
              </a:tr>
              <a:tr h="627497">
                <a:tc>
                  <a:txBody>
                    <a:bodyPr/>
                    <a:lstStyle/>
                    <a:p>
                      <a:pPr algn="l"/>
                      <a:r>
                        <a:rPr lang="en-US" sz="2200" dirty="0">
                          <a:latin typeface="+mj-lt"/>
                        </a:rPr>
                        <a:t>Pay-As-You-Go</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Charges you monthly</a:t>
                      </a:r>
                    </a:p>
                  </a:txBody>
                  <a:tcPr marL="134464" marR="134464" marT="89642" marB="89642"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47879"/>
                  </a:ext>
                </a:extLst>
              </a:tr>
              <a:tr h="836663">
                <a:tc>
                  <a:txBody>
                    <a:bodyPr/>
                    <a:lstStyle/>
                    <a:p>
                      <a:pPr algn="l"/>
                      <a:r>
                        <a:rPr lang="en-US" sz="2200" dirty="0">
                          <a:latin typeface="+mj-lt"/>
                        </a:rPr>
                        <a:t>CSP</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Agreement with possible discounts through a Microsoft Cloud Solutions Provider Partner – typically for small to medium businesses</a:t>
                      </a:r>
                    </a:p>
                  </a:txBody>
                  <a:tcPr marL="134464" marR="134464" marT="89642" marB="89642"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8380257"/>
                  </a:ext>
                </a:extLst>
              </a:tr>
              <a:tr h="986067">
                <a:tc>
                  <a:txBody>
                    <a:bodyPr/>
                    <a:lstStyle/>
                    <a:p>
                      <a:pPr algn="l"/>
                      <a:r>
                        <a:rPr lang="en-US" sz="2200" dirty="0">
                          <a:latin typeface="+mj-lt"/>
                        </a:rPr>
                        <a:t>Enterprise</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One agreement, with discounts for new licenses and Software</a:t>
                      </a:r>
                      <a:br>
                        <a:rPr lang="en-US" sz="2200" dirty="0"/>
                      </a:br>
                      <a:r>
                        <a:rPr lang="en-US" sz="2200" dirty="0"/>
                        <a:t>Assurance – targeted at enterprise-scale organizations</a:t>
                      </a:r>
                    </a:p>
                  </a:txBody>
                  <a:tcPr marL="134464" marR="134464" marT="89642" marB="89642"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56433382"/>
                  </a:ext>
                </a:extLst>
              </a:tr>
              <a:tr h="627497">
                <a:tc>
                  <a:txBody>
                    <a:bodyPr/>
                    <a:lstStyle/>
                    <a:p>
                      <a:pPr algn="l"/>
                      <a:r>
                        <a:rPr lang="en-US" sz="2200" dirty="0">
                          <a:latin typeface="+mj-lt"/>
                        </a:rPr>
                        <a:t>Student</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$100 for 12 months – must verify student access</a:t>
                      </a:r>
                    </a:p>
                  </a:txBody>
                  <a:tcPr marL="134464" marR="134464" marT="89642" marB="89642"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421379"/>
                  </a:ext>
                </a:extLst>
              </a:tr>
            </a:tbl>
          </a:graphicData>
        </a:graphic>
      </p:graphicFrame>
    </p:spTree>
    <p:extLst>
      <p:ext uri="{BB962C8B-B14F-4D97-AF65-F5344CB8AC3E}">
        <p14:creationId xmlns:p14="http://schemas.microsoft.com/office/powerpoint/2010/main" val="5352037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Obtain a Subscription</a:t>
            </a:r>
          </a:p>
        </p:txBody>
      </p:sp>
      <p:sp>
        <p:nvSpPr>
          <p:cNvPr id="9" name="Rectangle 8">
            <a:extLst>
              <a:ext uri="{FF2B5EF4-FFF2-40B4-BE49-F238E27FC236}">
                <a16:creationId xmlns:a16="http://schemas.microsoft.com/office/drawing/2014/main" id="{1DB2FDA4-859B-48EE-9822-91840F556379}"/>
              </a:ext>
              <a:ext uri="{C183D7F6-B498-43B3-948B-1728B52AA6E4}">
                <adec:decorative xmlns:adec="http://schemas.microsoft.com/office/drawing/2017/decorative" val="0"/>
              </a:ext>
            </a:extLst>
          </p:cNvPr>
          <p:cNvSpPr/>
          <p:nvPr/>
        </p:nvSpPr>
        <p:spPr bwMode="auto">
          <a:xfrm>
            <a:off x="443545" y="1519119"/>
            <a:ext cx="5898475" cy="121739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961" dirty="0">
                <a:solidFill>
                  <a:schemeClr val="tx1"/>
                </a:solidFill>
                <a:latin typeface="+mj-lt"/>
              </a:rPr>
              <a:t>Enterprise Agreement </a:t>
            </a:r>
            <a:r>
              <a:rPr lang="en-US" sz="1961" dirty="0">
                <a:solidFill>
                  <a:schemeClr val="tx1"/>
                </a:solidFill>
              </a:rPr>
              <a:t>customers make an upfront monetary commitment and consume services throughout the year</a:t>
            </a:r>
          </a:p>
        </p:txBody>
      </p:sp>
      <p:sp>
        <p:nvSpPr>
          <p:cNvPr id="10" name="Rectangle 9">
            <a:extLst>
              <a:ext uri="{FF2B5EF4-FFF2-40B4-BE49-F238E27FC236}">
                <a16:creationId xmlns:a16="http://schemas.microsoft.com/office/drawing/2014/main" id="{06253CC0-16C7-45C8-BA8D-27A2E9F02FFC}"/>
              </a:ext>
              <a:ext uri="{C183D7F6-B498-43B3-948B-1728B52AA6E4}">
                <adec:decorative xmlns:adec="http://schemas.microsoft.com/office/drawing/2017/decorative" val="0"/>
              </a:ext>
            </a:extLst>
          </p:cNvPr>
          <p:cNvSpPr/>
          <p:nvPr/>
        </p:nvSpPr>
        <p:spPr bwMode="auto">
          <a:xfrm>
            <a:off x="443545" y="2854691"/>
            <a:ext cx="5898475" cy="94061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961" dirty="0">
                <a:solidFill>
                  <a:schemeClr val="tx1"/>
                </a:solidFill>
                <a:latin typeface="+mj-lt"/>
              </a:rPr>
              <a:t>Resellers</a:t>
            </a:r>
            <a:r>
              <a:rPr lang="en-US" sz="1961" dirty="0">
                <a:solidFill>
                  <a:schemeClr val="tx1"/>
                </a:solidFill>
              </a:rPr>
              <a:t> provide a simple, flexible way to purchase cloud services</a:t>
            </a:r>
          </a:p>
        </p:txBody>
      </p:sp>
      <p:sp>
        <p:nvSpPr>
          <p:cNvPr id="11" name="Rectangle 10">
            <a:extLst>
              <a:ext uri="{FF2B5EF4-FFF2-40B4-BE49-F238E27FC236}">
                <a16:creationId xmlns:a16="http://schemas.microsoft.com/office/drawing/2014/main" id="{AD17F5D7-46F5-4D26-9192-87251CE87D2A}"/>
              </a:ext>
              <a:ext uri="{C183D7F6-B498-43B3-948B-1728B52AA6E4}">
                <adec:decorative xmlns:adec="http://schemas.microsoft.com/office/drawing/2017/decorative" val="0"/>
              </a:ext>
            </a:extLst>
          </p:cNvPr>
          <p:cNvSpPr/>
          <p:nvPr/>
        </p:nvSpPr>
        <p:spPr bwMode="auto">
          <a:xfrm>
            <a:off x="443545" y="3913492"/>
            <a:ext cx="5898475" cy="94061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961" dirty="0">
                <a:solidFill>
                  <a:schemeClr val="tx1"/>
                </a:solidFill>
                <a:latin typeface="+mj-lt"/>
              </a:rPr>
              <a:t>Partners</a:t>
            </a:r>
            <a:r>
              <a:rPr lang="en-US" sz="1961" dirty="0">
                <a:solidFill>
                  <a:schemeClr val="tx1"/>
                </a:solidFill>
              </a:rPr>
              <a:t> can design and implement your Azure cloud solution</a:t>
            </a:r>
          </a:p>
        </p:txBody>
      </p:sp>
      <p:sp>
        <p:nvSpPr>
          <p:cNvPr id="12" name="Rectangle 11">
            <a:extLst>
              <a:ext uri="{FF2B5EF4-FFF2-40B4-BE49-F238E27FC236}">
                <a16:creationId xmlns:a16="http://schemas.microsoft.com/office/drawing/2014/main" id="{CEC491F3-9B54-4D23-966A-CDEFF9198351}"/>
              </a:ext>
              <a:ext uri="{C183D7F6-B498-43B3-948B-1728B52AA6E4}">
                <adec:decorative xmlns:adec="http://schemas.microsoft.com/office/drawing/2017/decorative" val="0"/>
              </a:ext>
            </a:extLst>
          </p:cNvPr>
          <p:cNvSpPr/>
          <p:nvPr/>
        </p:nvSpPr>
        <p:spPr bwMode="auto">
          <a:xfrm>
            <a:off x="443545" y="4972292"/>
            <a:ext cx="5898475" cy="771224"/>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Bef>
                <a:spcPts val="1176"/>
              </a:spcBef>
            </a:pPr>
            <a:r>
              <a:rPr lang="en-US" sz="1961" dirty="0">
                <a:solidFill>
                  <a:schemeClr val="tx1"/>
                </a:solidFill>
                <a:latin typeface="+mj-lt"/>
              </a:rPr>
              <a:t>Personal free account </a:t>
            </a:r>
            <a:r>
              <a:rPr lang="en-US" sz="1961" dirty="0">
                <a:solidFill>
                  <a:schemeClr val="tx1"/>
                </a:solidFill>
                <a:cs typeface="Segoe UI" panose="020B0502040204020203" pitchFamily="34" charset="0"/>
              </a:rPr>
              <a:t>–</a:t>
            </a:r>
            <a:r>
              <a:rPr lang="en-US" sz="1961" dirty="0">
                <a:solidFill>
                  <a:schemeClr val="tx1"/>
                </a:solidFill>
              </a:rPr>
              <a:t> Start right away</a:t>
            </a:r>
          </a:p>
        </p:txBody>
      </p:sp>
      <p:pic>
        <p:nvPicPr>
          <p:cNvPr id="14" name="Picture 13" descr="Four images representing the four areas on the slide. Decorative">
            <a:extLst>
              <a:ext uri="{FF2B5EF4-FFF2-40B4-BE49-F238E27FC236}">
                <a16:creationId xmlns:a16="http://schemas.microsoft.com/office/drawing/2014/main" id="{43FF486B-C470-434E-97A6-74AC0750CF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640" t="-2379" r="-6186" b="-2379"/>
          <a:stretch/>
        </p:blipFill>
        <p:spPr>
          <a:xfrm>
            <a:off x="6474180" y="1519116"/>
            <a:ext cx="5299177" cy="4606939"/>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7734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Create an Azure Resource Hierarchy</a:t>
            </a:r>
          </a:p>
        </p:txBody>
      </p:sp>
      <p:sp>
        <p:nvSpPr>
          <p:cNvPr id="8" name="Rectangle 7">
            <a:extLst>
              <a:ext uri="{FF2B5EF4-FFF2-40B4-BE49-F238E27FC236}">
                <a16:creationId xmlns:a16="http://schemas.microsoft.com/office/drawing/2014/main" id="{C9F18DA1-C7A9-4D5D-B95A-12E8638F461B}"/>
              </a:ext>
              <a:ext uri="{C183D7F6-B498-43B3-948B-1728B52AA6E4}">
                <adec:decorative xmlns:adec="http://schemas.microsoft.com/office/drawing/2017/decorative" val="0"/>
              </a:ext>
            </a:extLst>
          </p:cNvPr>
          <p:cNvSpPr/>
          <p:nvPr/>
        </p:nvSpPr>
        <p:spPr bwMode="auto">
          <a:xfrm>
            <a:off x="443545" y="1512683"/>
            <a:ext cx="5351656" cy="115565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ctr" anchorCtr="0" forceAA="0" compatLnSpc="1">
            <a:prstTxWarp prst="textNoShape">
              <a:avLst/>
            </a:prstTxWarp>
            <a:noAutofit/>
          </a:bodyPr>
          <a:lstStyle/>
          <a:p>
            <a:pPr>
              <a:spcBef>
                <a:spcPts val="1176"/>
              </a:spcBef>
            </a:pPr>
            <a:r>
              <a:rPr lang="en-US" sz="1961" dirty="0">
                <a:solidFill>
                  <a:schemeClr val="tx1"/>
                </a:solidFill>
              </a:rPr>
              <a:t>Management groups provides a level of scope above subscriptions</a:t>
            </a:r>
          </a:p>
        </p:txBody>
      </p:sp>
      <p:sp>
        <p:nvSpPr>
          <p:cNvPr id="9" name="Rectangle 8">
            <a:extLst>
              <a:ext uri="{FF2B5EF4-FFF2-40B4-BE49-F238E27FC236}">
                <a16:creationId xmlns:a16="http://schemas.microsoft.com/office/drawing/2014/main" id="{08202D1F-CA7A-4292-BF01-69390AD26196}"/>
              </a:ext>
              <a:ext uri="{C183D7F6-B498-43B3-948B-1728B52AA6E4}">
                <adec:decorative xmlns:adec="http://schemas.microsoft.com/office/drawing/2017/decorative" val="0"/>
              </a:ext>
            </a:extLst>
          </p:cNvPr>
          <p:cNvSpPr/>
          <p:nvPr/>
        </p:nvSpPr>
        <p:spPr bwMode="auto">
          <a:xfrm>
            <a:off x="443545" y="2995362"/>
            <a:ext cx="5351656" cy="115565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ctr" anchorCtr="0" forceAA="0" compatLnSpc="1">
            <a:prstTxWarp prst="textNoShape">
              <a:avLst/>
            </a:prstTxWarp>
            <a:noAutofit/>
          </a:bodyPr>
          <a:lstStyle/>
          <a:p>
            <a:pPr>
              <a:spcBef>
                <a:spcPts val="1176"/>
              </a:spcBef>
            </a:pPr>
            <a:r>
              <a:rPr lang="en-US" sz="1961" dirty="0">
                <a:solidFill>
                  <a:schemeClr val="tx1"/>
                </a:solidFill>
              </a:rPr>
              <a:t>Target policies and spend budgets across subscriptions and inheritance down the hierarchies</a:t>
            </a:r>
          </a:p>
        </p:txBody>
      </p:sp>
      <p:sp>
        <p:nvSpPr>
          <p:cNvPr id="10" name="Rectangle 9">
            <a:extLst>
              <a:ext uri="{FF2B5EF4-FFF2-40B4-BE49-F238E27FC236}">
                <a16:creationId xmlns:a16="http://schemas.microsoft.com/office/drawing/2014/main" id="{EE6E2F34-A1BE-410F-ACB4-2742DA5B8387}"/>
              </a:ext>
              <a:ext uri="{C183D7F6-B498-43B3-948B-1728B52AA6E4}">
                <adec:decorative xmlns:adec="http://schemas.microsoft.com/office/drawing/2017/decorative" val="0"/>
              </a:ext>
            </a:extLst>
          </p:cNvPr>
          <p:cNvSpPr/>
          <p:nvPr/>
        </p:nvSpPr>
        <p:spPr bwMode="auto">
          <a:xfrm>
            <a:off x="418643" y="4346212"/>
            <a:ext cx="5351656" cy="115565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ctr" anchorCtr="0" forceAA="0" compatLnSpc="1">
            <a:prstTxWarp prst="textNoShape">
              <a:avLst/>
            </a:prstTxWarp>
            <a:noAutofit/>
          </a:bodyPr>
          <a:lstStyle/>
          <a:p>
            <a:pPr>
              <a:spcBef>
                <a:spcPts val="1176"/>
              </a:spcBef>
            </a:pPr>
            <a:r>
              <a:rPr lang="en-US" sz="1961" dirty="0">
                <a:solidFill>
                  <a:schemeClr val="tx1"/>
                </a:solidFill>
              </a:rPr>
              <a:t>Implement compliance and cost reporting by organization (business/teams)</a:t>
            </a:r>
          </a:p>
        </p:txBody>
      </p:sp>
      <p:pic>
        <p:nvPicPr>
          <p:cNvPr id="2" name="Picture 2" descr="Diagram showing how Azure management groups are used to organize subscriptions in a hierarchy of unified policy and access management. A single top-level management, or root group (Contoso) and every directory below is folded into it">
            <a:extLst>
              <a:ext uri="{FF2B5EF4-FFF2-40B4-BE49-F238E27FC236}">
                <a16:creationId xmlns:a16="http://schemas.microsoft.com/office/drawing/2014/main" id="{E67EE83F-BF82-4A40-8F99-A5815D7E7F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67234" y="1678731"/>
            <a:ext cx="5731876" cy="3500539"/>
          </a:xfrm>
          <a:prstGeom prst="rect">
            <a:avLst/>
          </a:prstGeom>
        </p:spPr>
      </p:pic>
      <p:sp>
        <p:nvSpPr>
          <p:cNvPr id="3" name="TextBox 1">
            <a:extLst>
              <a:ext uri="{FF2B5EF4-FFF2-40B4-BE49-F238E27FC236}">
                <a16:creationId xmlns:a16="http://schemas.microsoft.com/office/drawing/2014/main" id="{0CD70271-2ACF-762A-AFA3-E519E42534B9}"/>
              </a:ext>
            </a:extLst>
          </p:cNvPr>
          <p:cNvSpPr txBox="1"/>
          <p:nvPr/>
        </p:nvSpPr>
        <p:spPr>
          <a:xfrm>
            <a:off x="332941" y="5703606"/>
            <a:ext cx="11172618" cy="574084"/>
          </a:xfrm>
          <a:prstGeom prst="rect">
            <a:avLst/>
          </a:prstGeom>
          <a:solidFill>
            <a:schemeClr val="bg2"/>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dirty="0"/>
              <a:t>* To prevent changes, apply resource locks a</a:t>
            </a:r>
            <a:r>
              <a:rPr lang="en-US" sz="1961" dirty="0">
                <a:latin typeface="Segoe UI VSS (Regular)"/>
              </a:rPr>
              <a:t>t the subscription, resource group, or resources level</a:t>
            </a:r>
            <a:endParaRPr lang="en-US" sz="1961" dirty="0"/>
          </a:p>
        </p:txBody>
      </p:sp>
    </p:spTree>
    <p:extLst>
      <p:ext uri="{BB962C8B-B14F-4D97-AF65-F5344CB8AC3E}">
        <p14:creationId xmlns:p14="http://schemas.microsoft.com/office/powerpoint/2010/main" val="320376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E688F0A-BEF5-4FF1-87AD-539524CA210F}">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8960</TotalTime>
  <Words>2267</Words>
  <Application>Microsoft Office PowerPoint</Application>
  <PresentationFormat>Widescreen</PresentationFormat>
  <Paragraphs>249</Paragraphs>
  <Slides>17</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ADLaM Display</vt:lpstr>
      <vt:lpstr>Aptos</vt:lpstr>
      <vt:lpstr>Aptos Display</vt:lpstr>
      <vt:lpstr>Arial</vt:lpstr>
      <vt:lpstr>Consolas</vt:lpstr>
      <vt:lpstr>Montserrat</vt:lpstr>
      <vt:lpstr>Segoe UI</vt:lpstr>
      <vt:lpstr>Segoe UI Light</vt:lpstr>
      <vt:lpstr>Segoe UI VSS (Regular)</vt:lpstr>
      <vt:lpstr>Verdana</vt:lpstr>
      <vt:lpstr>Office Theme</vt:lpstr>
      <vt:lpstr>Getting Started With  Azure Cloud</vt:lpstr>
      <vt:lpstr>Cloud Learning Zone</vt:lpstr>
      <vt:lpstr>PowerPoint Presentation</vt:lpstr>
      <vt:lpstr>Agenda</vt:lpstr>
      <vt:lpstr>Identify Regions</vt:lpstr>
      <vt:lpstr>Implement Azure Subscriptions</vt:lpstr>
      <vt:lpstr>Identify Subscription Usage</vt:lpstr>
      <vt:lpstr>Obtain a Subscription</vt:lpstr>
      <vt:lpstr>Create an Azure Resource Hierarchy</vt:lpstr>
      <vt:lpstr>Apply Resource Tagging</vt:lpstr>
      <vt:lpstr>Manage Costs</vt:lpstr>
      <vt:lpstr>Compare Administrator tools</vt:lpstr>
      <vt:lpstr>Review ARM Template Advantages</vt:lpstr>
      <vt:lpstr>Explore the JSON Template Schema</vt:lpstr>
      <vt:lpstr>Azure Resource Manager</vt:lpstr>
      <vt:lpstr>Azure Demo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Emad Adel</dc:creator>
  <cp:lastModifiedBy>Emad Adel</cp:lastModifiedBy>
  <cp:revision>6</cp:revision>
  <dcterms:created xsi:type="dcterms:W3CDTF">2024-07-06T12:22:16Z</dcterms:created>
  <dcterms:modified xsi:type="dcterms:W3CDTF">2024-07-20T15:13:20Z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d67c31-0e4a-4334-bec4-bbb8d644c8ff_Enabled">
    <vt:lpwstr>true</vt:lpwstr>
  </property>
  <property fmtid="{D5CDD505-2E9C-101B-9397-08002B2CF9AE}" pid="3" name="MSIP_Label_54d67c31-0e4a-4334-bec4-bbb8d644c8ff_SetDate">
    <vt:lpwstr>2024-07-06T12:40:19Z</vt:lpwstr>
  </property>
  <property fmtid="{D5CDD505-2E9C-101B-9397-08002B2CF9AE}" pid="4" name="MSIP_Label_54d67c31-0e4a-4334-bec4-bbb8d644c8ff_Method">
    <vt:lpwstr>Standard</vt:lpwstr>
  </property>
  <property fmtid="{D5CDD505-2E9C-101B-9397-08002B2CF9AE}" pid="5" name="MSIP_Label_54d67c31-0e4a-4334-bec4-bbb8d644c8ff_Name">
    <vt:lpwstr>defa4170-0d19-0005-0004-bc88714345d2</vt:lpwstr>
  </property>
  <property fmtid="{D5CDD505-2E9C-101B-9397-08002B2CF9AE}" pid="6" name="MSIP_Label_54d67c31-0e4a-4334-bec4-bbb8d644c8ff_SiteId">
    <vt:lpwstr>e12a260c-947a-40e3-a826-aa800e3bcc10</vt:lpwstr>
  </property>
  <property fmtid="{D5CDD505-2E9C-101B-9397-08002B2CF9AE}" pid="7" name="MSIP_Label_54d67c31-0e4a-4334-bec4-bbb8d644c8ff_ActionId">
    <vt:lpwstr>6cf4e2fe-a8f1-4ebf-ba3c-f45fe030afd7</vt:lpwstr>
  </property>
  <property fmtid="{D5CDD505-2E9C-101B-9397-08002B2CF9AE}" pid="8" name="MSIP_Label_54d67c31-0e4a-4334-bec4-bbb8d644c8ff_ContentBits">
    <vt:lpwstr>0</vt:lpwstr>
  </property>
</Properties>
</file>